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0"/>
  </p:notesMasterIdLst>
  <p:handoutMasterIdLst>
    <p:handoutMasterId r:id="rId31"/>
  </p:handoutMasterIdLst>
  <p:sldIdLst>
    <p:sldId id="256" r:id="rId2"/>
    <p:sldId id="333" r:id="rId3"/>
    <p:sldId id="328" r:id="rId4"/>
    <p:sldId id="329" r:id="rId5"/>
    <p:sldId id="327" r:id="rId6"/>
    <p:sldId id="331" r:id="rId7"/>
    <p:sldId id="280" r:id="rId8"/>
    <p:sldId id="324" r:id="rId9"/>
    <p:sldId id="325" r:id="rId10"/>
    <p:sldId id="307" r:id="rId11"/>
    <p:sldId id="281" r:id="rId12"/>
    <p:sldId id="326" r:id="rId13"/>
    <p:sldId id="282" r:id="rId14"/>
    <p:sldId id="321" r:id="rId15"/>
    <p:sldId id="283" r:id="rId16"/>
    <p:sldId id="284" r:id="rId17"/>
    <p:sldId id="285" r:id="rId18"/>
    <p:sldId id="286" r:id="rId19"/>
    <p:sldId id="322" r:id="rId20"/>
    <p:sldId id="323" r:id="rId21"/>
    <p:sldId id="311" r:id="rId22"/>
    <p:sldId id="271" r:id="rId23"/>
    <p:sldId id="310" r:id="rId24"/>
    <p:sldId id="274" r:id="rId25"/>
    <p:sldId id="316" r:id="rId26"/>
    <p:sldId id="287" r:id="rId27"/>
    <p:sldId id="315" r:id="rId28"/>
    <p:sldId id="318" r:id="rId29"/>
  </p:sldIdLst>
  <p:sldSz cx="9144000" cy="6858000" type="screen4x3"/>
  <p:notesSz cx="9928225"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ED61"/>
    <a:srgbClr val="65E731"/>
    <a:srgbClr val="99CCFF"/>
    <a:srgbClr val="1CD43F"/>
    <a:srgbClr val="FFCC00"/>
    <a:srgbClr val="FFFF00"/>
    <a:srgbClr val="D1C41D"/>
    <a:srgbClr val="CC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335" y="-8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381" cy="340156"/>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5624527" y="1"/>
            <a:ext cx="4301379" cy="340156"/>
          </a:xfrm>
          <a:prstGeom prst="rect">
            <a:avLst/>
          </a:prstGeom>
        </p:spPr>
        <p:txBody>
          <a:bodyPr vert="horz" lIns="91440" tIns="45720" rIns="91440" bIns="45720" rtlCol="0"/>
          <a:lstStyle>
            <a:lvl1pPr algn="r">
              <a:defRPr sz="1200"/>
            </a:lvl1pPr>
          </a:lstStyle>
          <a:p>
            <a:fld id="{13F7BD69-5AD4-4681-A918-A9FAC56D68E2}" type="datetimeFigureOut">
              <a:rPr lang="en-ZA" smtClean="0"/>
              <a:t>2014/04/09</a:t>
            </a:fld>
            <a:endParaRPr lang="en-ZA"/>
          </a:p>
        </p:txBody>
      </p:sp>
      <p:sp>
        <p:nvSpPr>
          <p:cNvPr id="4" name="Footer Placeholder 3"/>
          <p:cNvSpPr>
            <a:spLocks noGrp="1"/>
          </p:cNvSpPr>
          <p:nvPr>
            <p:ph type="ftr" sz="quarter" idx="2"/>
          </p:nvPr>
        </p:nvSpPr>
        <p:spPr>
          <a:xfrm>
            <a:off x="1" y="6456435"/>
            <a:ext cx="4301381" cy="340155"/>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5624527" y="6456435"/>
            <a:ext cx="4301379" cy="340155"/>
          </a:xfrm>
          <a:prstGeom prst="rect">
            <a:avLst/>
          </a:prstGeom>
        </p:spPr>
        <p:txBody>
          <a:bodyPr vert="horz" lIns="91440" tIns="45720" rIns="91440" bIns="45720" rtlCol="0" anchor="b"/>
          <a:lstStyle>
            <a:lvl1pPr algn="r">
              <a:defRPr sz="1200"/>
            </a:lvl1pPr>
          </a:lstStyle>
          <a:p>
            <a:fld id="{D954B111-E8DC-4F2F-91D6-1621091E245B}" type="slidenum">
              <a:rPr lang="en-ZA" smtClean="0"/>
              <a:t>‹#›</a:t>
            </a:fld>
            <a:endParaRPr lang="en-ZA"/>
          </a:p>
        </p:txBody>
      </p:sp>
    </p:spTree>
    <p:extLst>
      <p:ext uri="{BB962C8B-B14F-4D97-AF65-F5344CB8AC3E}">
        <p14:creationId xmlns:p14="http://schemas.microsoft.com/office/powerpoint/2010/main" val="1203163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2231" cy="339884"/>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5623698" y="0"/>
            <a:ext cx="4302231" cy="339884"/>
          </a:xfrm>
          <a:prstGeom prst="rect">
            <a:avLst/>
          </a:prstGeom>
        </p:spPr>
        <p:txBody>
          <a:bodyPr vert="horz" lIns="91440" tIns="45720" rIns="91440" bIns="45720" rtlCol="0"/>
          <a:lstStyle>
            <a:lvl1pPr algn="r">
              <a:defRPr sz="1200"/>
            </a:lvl1pPr>
          </a:lstStyle>
          <a:p>
            <a:fld id="{0675602F-DDBA-48CE-95BA-91283091115E}" type="datetimeFigureOut">
              <a:rPr lang="en-ZA" smtClean="0"/>
              <a:pPr/>
              <a:t>2014/04/09</a:t>
            </a:fld>
            <a:endParaRPr lang="en-ZA"/>
          </a:p>
        </p:txBody>
      </p:sp>
      <p:sp>
        <p:nvSpPr>
          <p:cNvPr id="4" name="Slide Image Placeholder 3"/>
          <p:cNvSpPr>
            <a:spLocks noGrp="1" noRot="1" noChangeAspect="1"/>
          </p:cNvSpPr>
          <p:nvPr>
            <p:ph type="sldImg" idx="2"/>
          </p:nvPr>
        </p:nvSpPr>
        <p:spPr>
          <a:xfrm>
            <a:off x="3263900" y="509588"/>
            <a:ext cx="3400425" cy="2549525"/>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992823" y="3228896"/>
            <a:ext cx="7942580" cy="305895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1" y="6456612"/>
            <a:ext cx="4302231" cy="339884"/>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5623698" y="6456612"/>
            <a:ext cx="4302231" cy="339884"/>
          </a:xfrm>
          <a:prstGeom prst="rect">
            <a:avLst/>
          </a:prstGeom>
        </p:spPr>
        <p:txBody>
          <a:bodyPr vert="horz" lIns="91440" tIns="45720" rIns="91440" bIns="45720" rtlCol="0" anchor="b"/>
          <a:lstStyle>
            <a:lvl1pPr algn="r">
              <a:defRPr sz="1200"/>
            </a:lvl1pPr>
          </a:lstStyle>
          <a:p>
            <a:fld id="{D9507576-B6BB-484B-BFB3-D080FA7EE09D}" type="slidenum">
              <a:rPr lang="en-ZA" smtClean="0"/>
              <a:pPr/>
              <a:t>‹#›</a:t>
            </a:fld>
            <a:endParaRPr lang="en-ZA"/>
          </a:p>
        </p:txBody>
      </p:sp>
    </p:spTree>
    <p:extLst>
      <p:ext uri="{BB962C8B-B14F-4D97-AF65-F5344CB8AC3E}">
        <p14:creationId xmlns:p14="http://schemas.microsoft.com/office/powerpoint/2010/main" val="821323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6DC66FBF-5096-4645-9ECF-41F873BD4E02}" type="datetimeFigureOut">
              <a:rPr lang="en-ZA" smtClean="0"/>
              <a:pPr/>
              <a:t>2014/04/09</a:t>
            </a:fld>
            <a:endParaRPr lang="en-ZA"/>
          </a:p>
        </p:txBody>
      </p:sp>
      <p:sp>
        <p:nvSpPr>
          <p:cNvPr id="23" name="Slide Number Placeholder 22"/>
          <p:cNvSpPr>
            <a:spLocks noGrp="1"/>
          </p:cNvSpPr>
          <p:nvPr>
            <p:ph type="sldNum" sz="quarter" idx="11"/>
          </p:nvPr>
        </p:nvSpPr>
        <p:spPr/>
        <p:txBody>
          <a:bodyPr/>
          <a:lstStyle/>
          <a:p>
            <a:fld id="{1B38174B-7997-4632-968A-5954E6421B88}" type="slidenum">
              <a:rPr lang="en-ZA" smtClean="0"/>
              <a:pPr/>
              <a:t>‹#›</a:t>
            </a:fld>
            <a:endParaRPr lang="en-ZA"/>
          </a:p>
        </p:txBody>
      </p:sp>
      <p:sp>
        <p:nvSpPr>
          <p:cNvPr id="24" name="Footer Placeholder 23"/>
          <p:cNvSpPr>
            <a:spLocks noGrp="1"/>
          </p:cNvSpPr>
          <p:nvPr>
            <p:ph type="ftr" sz="quarter" idx="12"/>
          </p:nvPr>
        </p:nvSpPr>
        <p:spPr/>
        <p:txBody>
          <a:bodyPr/>
          <a:lstStyle/>
          <a:p>
            <a:endParaRPr lang="en-ZA"/>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C66FBF-5096-4645-9ECF-41F873BD4E02}" type="datetimeFigureOut">
              <a:rPr lang="en-ZA" smtClean="0"/>
              <a:pPr/>
              <a:t>2014/04/09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B38174B-7997-4632-968A-5954E6421B88}"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C66FBF-5096-4645-9ECF-41F873BD4E02}" type="datetimeFigureOut">
              <a:rPr lang="en-ZA" smtClean="0"/>
              <a:pPr/>
              <a:t>2014/04/09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B38174B-7997-4632-968A-5954E6421B88}"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14"/>
          </p:nvPr>
        </p:nvSpPr>
        <p:spPr/>
        <p:txBody>
          <a:bodyPr/>
          <a:lstStyle/>
          <a:p>
            <a:fld id="{6DC66FBF-5096-4645-9ECF-41F873BD4E02}" type="datetimeFigureOut">
              <a:rPr lang="en-ZA" smtClean="0"/>
              <a:pPr/>
              <a:t>2014/04/09</a:t>
            </a:fld>
            <a:endParaRPr lang="en-ZA"/>
          </a:p>
        </p:txBody>
      </p:sp>
      <p:sp>
        <p:nvSpPr>
          <p:cNvPr id="19" name="Slide Number Placeholder 18"/>
          <p:cNvSpPr>
            <a:spLocks noGrp="1"/>
          </p:cNvSpPr>
          <p:nvPr>
            <p:ph type="sldNum" sz="quarter" idx="15"/>
          </p:nvPr>
        </p:nvSpPr>
        <p:spPr/>
        <p:txBody>
          <a:bodyPr/>
          <a:lstStyle/>
          <a:p>
            <a:fld id="{1B38174B-7997-4632-968A-5954E6421B88}" type="slidenum">
              <a:rPr lang="en-ZA" smtClean="0"/>
              <a:pPr/>
              <a:t>‹#›</a:t>
            </a:fld>
            <a:endParaRPr lang="en-ZA"/>
          </a:p>
        </p:txBody>
      </p:sp>
      <p:sp>
        <p:nvSpPr>
          <p:cNvPr id="21" name="Footer Placeholder 20"/>
          <p:cNvSpPr>
            <a:spLocks noGrp="1"/>
          </p:cNvSpPr>
          <p:nvPr>
            <p:ph type="ftr" sz="quarter" idx="16"/>
          </p:nvPr>
        </p:nvSpPr>
        <p:spPr/>
        <p:txBody>
          <a:bodyPr/>
          <a:lstStyle/>
          <a:p>
            <a:endParaRPr lang="en-ZA"/>
          </a:p>
        </p:txBody>
      </p:sp>
      <p:sp>
        <p:nvSpPr>
          <p:cNvPr id="8" name="Title 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15"/>
          <p:cNvSpPr>
            <a:spLocks noGrp="1"/>
          </p:cNvSpPr>
          <p:nvPr>
            <p:ph type="dt" sz="half" idx="10"/>
          </p:nvPr>
        </p:nvSpPr>
        <p:spPr/>
        <p:txBody>
          <a:bodyPr/>
          <a:lstStyle/>
          <a:p>
            <a:fld id="{6DC66FBF-5096-4645-9ECF-41F873BD4E02}" type="datetimeFigureOut">
              <a:rPr lang="en-ZA" smtClean="0"/>
              <a:pPr/>
              <a:t>2014/04/09</a:t>
            </a:fld>
            <a:endParaRPr lang="en-ZA"/>
          </a:p>
        </p:txBody>
      </p:sp>
      <p:sp>
        <p:nvSpPr>
          <p:cNvPr id="20" name="Slide Number Placeholder 19"/>
          <p:cNvSpPr>
            <a:spLocks noGrp="1"/>
          </p:cNvSpPr>
          <p:nvPr>
            <p:ph type="sldNum" sz="quarter" idx="11"/>
          </p:nvPr>
        </p:nvSpPr>
        <p:spPr/>
        <p:txBody>
          <a:bodyPr/>
          <a:lstStyle/>
          <a:p>
            <a:fld id="{1B38174B-7997-4632-968A-5954E6421B88}" type="slidenum">
              <a:rPr lang="en-ZA" smtClean="0"/>
              <a:pPr/>
              <a:t>‹#›</a:t>
            </a:fld>
            <a:endParaRPr lang="en-ZA"/>
          </a:p>
        </p:txBody>
      </p:sp>
      <p:sp>
        <p:nvSpPr>
          <p:cNvPr id="21" name="Footer Placeholder 20"/>
          <p:cNvSpPr>
            <a:spLocks noGrp="1"/>
          </p:cNvSpPr>
          <p:nvPr>
            <p:ph type="ftr" sz="quarter" idx="12"/>
          </p:nvPr>
        </p:nvSpPr>
        <p:spPr/>
        <p:txBody>
          <a:bodyPr/>
          <a:lstStyle/>
          <a:p>
            <a:endParaRPr lang="en-ZA"/>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Title 26"/>
          <p:cNvSpPr>
            <a:spLocks noGrp="1"/>
          </p:cNvSpPr>
          <p:nvPr>
            <p:ph type="title"/>
          </p:nvPr>
        </p:nvSpPr>
        <p:spPr/>
        <p:txBody>
          <a:bodyPr/>
          <a:lstStyle/>
          <a:p>
            <a:r>
              <a:rPr lang="en-US" smtClean="0"/>
              <a:t>Click to edit Master title style</a:t>
            </a:r>
            <a:endParaRPr lang="en-US" dirty="0"/>
          </a:p>
        </p:txBody>
      </p:sp>
      <p:sp>
        <p:nvSpPr>
          <p:cNvPr id="20" name="Date Placeholder 19"/>
          <p:cNvSpPr>
            <a:spLocks noGrp="1"/>
          </p:cNvSpPr>
          <p:nvPr>
            <p:ph type="dt" sz="half" idx="15"/>
          </p:nvPr>
        </p:nvSpPr>
        <p:spPr/>
        <p:txBody>
          <a:bodyPr/>
          <a:lstStyle/>
          <a:p>
            <a:fld id="{6DC66FBF-5096-4645-9ECF-41F873BD4E02}" type="datetimeFigureOut">
              <a:rPr lang="en-ZA" smtClean="0"/>
              <a:pPr/>
              <a:t>2014/04/09</a:t>
            </a:fld>
            <a:endParaRPr lang="en-ZA"/>
          </a:p>
        </p:txBody>
      </p:sp>
      <p:sp>
        <p:nvSpPr>
          <p:cNvPr id="25" name="Slide Number Placeholder 24"/>
          <p:cNvSpPr>
            <a:spLocks noGrp="1"/>
          </p:cNvSpPr>
          <p:nvPr>
            <p:ph type="sldNum" sz="quarter" idx="16"/>
          </p:nvPr>
        </p:nvSpPr>
        <p:spPr/>
        <p:txBody>
          <a:bodyPr/>
          <a:lstStyle/>
          <a:p>
            <a:fld id="{1B38174B-7997-4632-968A-5954E6421B88}" type="slidenum">
              <a:rPr lang="en-ZA" smtClean="0"/>
              <a:pPr/>
              <a:t>‹#›</a:t>
            </a:fld>
            <a:endParaRPr lang="en-ZA"/>
          </a:p>
        </p:txBody>
      </p:sp>
      <p:sp>
        <p:nvSpPr>
          <p:cNvPr id="26" name="Footer Placeholder 25"/>
          <p:cNvSpPr>
            <a:spLocks noGrp="1"/>
          </p:cNvSpPr>
          <p:nvPr>
            <p:ph type="ftr" sz="quarter" idx="17"/>
          </p:nvPr>
        </p:nvSpPr>
        <p:spPr/>
        <p:txBody>
          <a:bodyPr/>
          <a:lstStyle/>
          <a:p>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Title 29"/>
          <p:cNvSpPr>
            <a:spLocks noGrp="1"/>
          </p:cNvSpPr>
          <p:nvPr>
            <p:ph type="title"/>
          </p:nvPr>
        </p:nvSpPr>
        <p:spPr/>
        <p:txBody>
          <a:bodyPr/>
          <a:lstStyle/>
          <a:p>
            <a:r>
              <a:rPr lang="en-US" smtClean="0"/>
              <a:t>Click to edit Master title style</a:t>
            </a:r>
            <a:endParaRPr lang="en-US"/>
          </a:p>
        </p:txBody>
      </p:sp>
      <p:sp>
        <p:nvSpPr>
          <p:cNvPr id="20" name="Date Placeholder 19"/>
          <p:cNvSpPr>
            <a:spLocks noGrp="1"/>
          </p:cNvSpPr>
          <p:nvPr>
            <p:ph type="dt" sz="half" idx="16"/>
          </p:nvPr>
        </p:nvSpPr>
        <p:spPr/>
        <p:txBody>
          <a:bodyPr/>
          <a:lstStyle/>
          <a:p>
            <a:fld id="{6DC66FBF-5096-4645-9ECF-41F873BD4E02}" type="datetimeFigureOut">
              <a:rPr lang="en-ZA" smtClean="0"/>
              <a:pPr/>
              <a:t>2014/04/09</a:t>
            </a:fld>
            <a:endParaRPr lang="en-ZA"/>
          </a:p>
        </p:txBody>
      </p:sp>
      <p:sp>
        <p:nvSpPr>
          <p:cNvPr id="24" name="Slide Number Placeholder 23"/>
          <p:cNvSpPr>
            <a:spLocks noGrp="1"/>
          </p:cNvSpPr>
          <p:nvPr>
            <p:ph type="sldNum" sz="quarter" idx="17"/>
          </p:nvPr>
        </p:nvSpPr>
        <p:spPr/>
        <p:txBody>
          <a:bodyPr/>
          <a:lstStyle/>
          <a:p>
            <a:fld id="{1B38174B-7997-4632-968A-5954E6421B88}" type="slidenum">
              <a:rPr lang="en-ZA" smtClean="0"/>
              <a:pPr/>
              <a:t>‹#›</a:t>
            </a:fld>
            <a:endParaRPr lang="en-ZA"/>
          </a:p>
        </p:txBody>
      </p:sp>
      <p:sp>
        <p:nvSpPr>
          <p:cNvPr id="29" name="Footer Placeholder 28"/>
          <p:cNvSpPr>
            <a:spLocks noGrp="1"/>
          </p:cNvSpPr>
          <p:nvPr>
            <p:ph type="ftr" sz="quarter" idx="18"/>
          </p:nvPr>
        </p:nvSpPr>
        <p:spPr/>
        <p:txBody>
          <a:bodyPr/>
          <a:lstStyle/>
          <a:p>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6DC66FBF-5096-4645-9ECF-41F873BD4E02}" type="datetimeFigureOut">
              <a:rPr lang="en-ZA" smtClean="0"/>
              <a:pPr/>
              <a:t>2014/04/09</a:t>
            </a:fld>
            <a:endParaRPr lang="en-ZA"/>
          </a:p>
        </p:txBody>
      </p:sp>
      <p:sp>
        <p:nvSpPr>
          <p:cNvPr id="14" name="Slide Number Placeholder 13"/>
          <p:cNvSpPr>
            <a:spLocks noGrp="1"/>
          </p:cNvSpPr>
          <p:nvPr>
            <p:ph type="sldNum" sz="quarter" idx="11"/>
          </p:nvPr>
        </p:nvSpPr>
        <p:spPr/>
        <p:txBody>
          <a:bodyPr/>
          <a:lstStyle/>
          <a:p>
            <a:fld id="{1B38174B-7997-4632-968A-5954E6421B88}" type="slidenum">
              <a:rPr lang="en-ZA" smtClean="0"/>
              <a:pPr/>
              <a:t>‹#›</a:t>
            </a:fld>
            <a:endParaRPr lang="en-ZA"/>
          </a:p>
        </p:txBody>
      </p:sp>
      <p:sp>
        <p:nvSpPr>
          <p:cNvPr id="18" name="Footer Placeholder 17"/>
          <p:cNvSpPr>
            <a:spLocks noGrp="1"/>
          </p:cNvSpPr>
          <p:nvPr>
            <p:ph type="ftr" sz="quarter" idx="12"/>
          </p:nvPr>
        </p:nvSpPr>
        <p:spPr/>
        <p:txBody>
          <a:bodyPr/>
          <a:lstStyle/>
          <a:p>
            <a:endParaRPr lang="en-ZA"/>
          </a:p>
        </p:txBody>
      </p:sp>
      <p:sp>
        <p:nvSpPr>
          <p:cNvPr id="15" name="Title 1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6DC66FBF-5096-4645-9ECF-41F873BD4E02}" type="datetimeFigureOut">
              <a:rPr lang="en-ZA" smtClean="0"/>
              <a:pPr/>
              <a:t>2014/04/09</a:t>
            </a:fld>
            <a:endParaRPr lang="en-ZA"/>
          </a:p>
        </p:txBody>
      </p:sp>
      <p:sp>
        <p:nvSpPr>
          <p:cNvPr id="12" name="Slide Number Placeholder 11"/>
          <p:cNvSpPr>
            <a:spLocks noGrp="1"/>
          </p:cNvSpPr>
          <p:nvPr>
            <p:ph type="sldNum" sz="quarter" idx="11"/>
          </p:nvPr>
        </p:nvSpPr>
        <p:spPr/>
        <p:txBody>
          <a:bodyPr/>
          <a:lstStyle/>
          <a:p>
            <a:fld id="{1B38174B-7997-4632-968A-5954E6421B88}" type="slidenum">
              <a:rPr lang="en-ZA" smtClean="0"/>
              <a:pPr/>
              <a:t>‹#›</a:t>
            </a:fld>
            <a:endParaRPr lang="en-ZA"/>
          </a:p>
        </p:txBody>
      </p:sp>
      <p:sp>
        <p:nvSpPr>
          <p:cNvPr id="13" name="Footer Placeholder 12"/>
          <p:cNvSpPr>
            <a:spLocks noGrp="1"/>
          </p:cNvSpPr>
          <p:nvPr>
            <p:ph type="ftr" sz="quarter" idx="12"/>
          </p:nvPr>
        </p:nvSpPr>
        <p:spPr/>
        <p:txBody>
          <a:bodyPr/>
          <a:lstStyle/>
          <a:p>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en-US" smtClean="0"/>
              <a:t>Click to edit Master title style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Date Placeholder 12"/>
          <p:cNvSpPr>
            <a:spLocks noGrp="1"/>
          </p:cNvSpPr>
          <p:nvPr>
            <p:ph type="dt" sz="half" idx="15"/>
          </p:nvPr>
        </p:nvSpPr>
        <p:spPr/>
        <p:txBody>
          <a:bodyPr/>
          <a:lstStyle/>
          <a:p>
            <a:fld id="{6DC66FBF-5096-4645-9ECF-41F873BD4E02}" type="datetimeFigureOut">
              <a:rPr lang="en-ZA" smtClean="0"/>
              <a:pPr/>
              <a:t>2014/04/09</a:t>
            </a:fld>
            <a:endParaRPr lang="en-ZA"/>
          </a:p>
        </p:txBody>
      </p:sp>
      <p:sp>
        <p:nvSpPr>
          <p:cNvPr id="18" name="Slide Number Placeholder 17"/>
          <p:cNvSpPr>
            <a:spLocks noGrp="1"/>
          </p:cNvSpPr>
          <p:nvPr>
            <p:ph type="sldNum" sz="quarter" idx="16"/>
          </p:nvPr>
        </p:nvSpPr>
        <p:spPr/>
        <p:txBody>
          <a:bodyPr/>
          <a:lstStyle/>
          <a:p>
            <a:fld id="{1B38174B-7997-4632-968A-5954E6421B88}" type="slidenum">
              <a:rPr lang="en-ZA" smtClean="0"/>
              <a:pPr/>
              <a:t>‹#›</a:t>
            </a:fld>
            <a:endParaRPr lang="en-ZA"/>
          </a:p>
        </p:txBody>
      </p:sp>
      <p:sp>
        <p:nvSpPr>
          <p:cNvPr id="20" name="Footer Placeholder 19"/>
          <p:cNvSpPr>
            <a:spLocks noGrp="1"/>
          </p:cNvSpPr>
          <p:nvPr>
            <p:ph type="ftr" sz="quarter" idx="17"/>
          </p:nvPr>
        </p:nvSpPr>
        <p:spPr/>
        <p:txBody>
          <a:bodyPr/>
          <a:lstStyle/>
          <a:p>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3" name="Date Placeholder 12"/>
          <p:cNvSpPr>
            <a:spLocks noGrp="1"/>
          </p:cNvSpPr>
          <p:nvPr>
            <p:ph type="dt" sz="half" idx="14"/>
          </p:nvPr>
        </p:nvSpPr>
        <p:spPr/>
        <p:txBody>
          <a:bodyPr/>
          <a:lstStyle/>
          <a:p>
            <a:fld id="{6DC66FBF-5096-4645-9ECF-41F873BD4E02}" type="datetimeFigureOut">
              <a:rPr lang="en-ZA" smtClean="0"/>
              <a:pPr/>
              <a:t>2014/04/09</a:t>
            </a:fld>
            <a:endParaRPr lang="en-ZA"/>
          </a:p>
        </p:txBody>
      </p:sp>
      <p:sp>
        <p:nvSpPr>
          <p:cNvPr id="20" name="Slide Number Placeholder 19"/>
          <p:cNvSpPr>
            <a:spLocks noGrp="1"/>
          </p:cNvSpPr>
          <p:nvPr>
            <p:ph type="sldNum" sz="quarter" idx="15"/>
          </p:nvPr>
        </p:nvSpPr>
        <p:spPr/>
        <p:txBody>
          <a:bodyPr/>
          <a:lstStyle/>
          <a:p>
            <a:fld id="{1B38174B-7997-4632-968A-5954E6421B88}" type="slidenum">
              <a:rPr lang="en-ZA" smtClean="0"/>
              <a:pPr/>
              <a:t>‹#›</a:t>
            </a:fld>
            <a:endParaRPr lang="en-ZA"/>
          </a:p>
        </p:txBody>
      </p:sp>
      <p:sp>
        <p:nvSpPr>
          <p:cNvPr id="21" name="Footer Placeholder 20"/>
          <p:cNvSpPr>
            <a:spLocks noGrp="1"/>
          </p:cNvSpPr>
          <p:nvPr>
            <p:ph type="ftr" sz="quarter" idx="16"/>
          </p:nvPr>
        </p:nvSpPr>
        <p:spPr/>
        <p:txBody>
          <a:bodyPr/>
          <a:lstStyle/>
          <a:p>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6DC66FBF-5096-4645-9ECF-41F873BD4E02}" type="datetimeFigureOut">
              <a:rPr lang="en-ZA" smtClean="0"/>
              <a:pPr/>
              <a:t>2014/04/09</a:t>
            </a:fld>
            <a:endParaRPr lang="en-ZA"/>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en-ZA"/>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1B38174B-7997-4632-968A-5954E6421B88}" type="slidenum">
              <a:rPr lang="en-ZA" smtClean="0"/>
              <a:pPr/>
              <a:t>‹#›</a:t>
            </a:fld>
            <a:endParaRPr lang="en-ZA"/>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908720"/>
            <a:ext cx="7680960" cy="2058887"/>
          </a:xfrm>
        </p:spPr>
        <p:txBody>
          <a:bodyPr>
            <a:normAutofit fontScale="90000"/>
          </a:bodyPr>
          <a:lstStyle/>
          <a:p>
            <a:r>
              <a:rPr lang="en-ZA" sz="4800" dirty="0" smtClean="0">
                <a:effectLst>
                  <a:outerShdw blurRad="38100" dist="38100" dir="2700000" algn="tl">
                    <a:srgbClr val="000000">
                      <a:alpha val="43137"/>
                    </a:srgbClr>
                  </a:outerShdw>
                </a:effectLst>
                <a:latin typeface="Arial" pitchFamily="34" charset="0"/>
                <a:cs typeface="Arial" pitchFamily="34" charset="0"/>
              </a:rPr>
              <a:t>Student workshop on </a:t>
            </a:r>
            <a:br>
              <a:rPr lang="en-ZA" sz="4800" dirty="0" smtClean="0">
                <a:effectLst>
                  <a:outerShdw blurRad="38100" dist="38100" dir="2700000" algn="tl">
                    <a:srgbClr val="000000">
                      <a:alpha val="43137"/>
                    </a:srgbClr>
                  </a:outerShdw>
                </a:effectLst>
                <a:latin typeface="Arial" pitchFamily="34" charset="0"/>
                <a:cs typeface="Arial" pitchFamily="34" charset="0"/>
              </a:rPr>
            </a:br>
            <a:r>
              <a:rPr lang="en-ZA" sz="4800" dirty="0" smtClean="0">
                <a:effectLst>
                  <a:outerShdw blurRad="38100" dist="38100" dir="2700000" algn="tl">
                    <a:srgbClr val="000000">
                      <a:alpha val="43137"/>
                    </a:srgbClr>
                  </a:outerShdw>
                </a:effectLst>
                <a:latin typeface="Arial" pitchFamily="34" charset="0"/>
                <a:cs typeface="Arial" pitchFamily="34" charset="0"/>
              </a:rPr>
              <a:t>the Quality </a:t>
            </a:r>
            <a:br>
              <a:rPr lang="en-ZA" sz="4800" dirty="0" smtClean="0">
                <a:effectLst>
                  <a:outerShdw blurRad="38100" dist="38100" dir="2700000" algn="tl">
                    <a:srgbClr val="000000">
                      <a:alpha val="43137"/>
                    </a:srgbClr>
                  </a:outerShdw>
                </a:effectLst>
                <a:latin typeface="Arial" pitchFamily="34" charset="0"/>
                <a:cs typeface="Arial" pitchFamily="34" charset="0"/>
              </a:rPr>
            </a:br>
            <a:r>
              <a:rPr lang="en-ZA" sz="4800" dirty="0" smtClean="0">
                <a:effectLst>
                  <a:outerShdw blurRad="38100" dist="38100" dir="2700000" algn="tl">
                    <a:srgbClr val="000000">
                      <a:alpha val="43137"/>
                    </a:srgbClr>
                  </a:outerShdw>
                </a:effectLst>
                <a:latin typeface="Arial" pitchFamily="34" charset="0"/>
                <a:cs typeface="Arial" pitchFamily="34" charset="0"/>
              </a:rPr>
              <a:t>Enhancement Project</a:t>
            </a:r>
            <a:endParaRPr lang="en-ZA" sz="4800" dirty="0">
              <a:effectLst>
                <a:outerShdw blurRad="38100" dist="38100" dir="2700000" algn="tl">
                  <a:srgbClr val="000000">
                    <a:alpha val="43137"/>
                  </a:srgbClr>
                </a:outerShdw>
              </a:effectLst>
              <a:latin typeface="Arial" pitchFamily="34" charset="0"/>
              <a:cs typeface="Arial" pitchFamily="34" charset="0"/>
            </a:endParaRPr>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20" y="5013176"/>
            <a:ext cx="3119363" cy="1512168"/>
          </a:xfrm>
          <a:prstGeom prst="rect">
            <a:avLst/>
          </a:prstGeom>
          <a:noFill/>
          <a:ln>
            <a:noFill/>
          </a:ln>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074" y="5184724"/>
            <a:ext cx="1799662" cy="1217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92614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7680960" cy="3838168"/>
          </a:xfrm>
        </p:spPr>
        <p:txBody>
          <a:bodyPr>
            <a:normAutofit/>
          </a:bodyPr>
          <a:lstStyle/>
          <a:p>
            <a:pPr algn="just"/>
            <a:r>
              <a:rPr lang="en-ZA" sz="2800" dirty="0" smtClean="0">
                <a:solidFill>
                  <a:schemeClr val="bg2"/>
                </a:solidFill>
              </a:rPr>
              <a:t>“The </a:t>
            </a:r>
            <a:r>
              <a:rPr lang="en-ZA" sz="2800" dirty="0">
                <a:solidFill>
                  <a:schemeClr val="bg2"/>
                </a:solidFill>
              </a:rPr>
              <a:t>data on the quality of university education is disturbing.  South African universities are mid-level in terms of knowledge production, with low participation, high attrition rates and insufficient capacity to produce the required levels of skills.  They are still characterised by historical inequities and distortions</a:t>
            </a:r>
            <a:r>
              <a:rPr lang="en-ZA" sz="2800" dirty="0" smtClean="0">
                <a:solidFill>
                  <a:schemeClr val="bg2"/>
                </a:solidFill>
              </a:rPr>
              <a:t>.”</a:t>
            </a:r>
            <a:endParaRPr lang="en-ZA" sz="2800" dirty="0">
              <a:solidFill>
                <a:schemeClr val="bg2"/>
              </a:solidFill>
            </a:endParaRPr>
          </a:p>
        </p:txBody>
      </p:sp>
      <p:sp>
        <p:nvSpPr>
          <p:cNvPr id="3" name="Title 2"/>
          <p:cNvSpPr>
            <a:spLocks noGrp="1"/>
          </p:cNvSpPr>
          <p:nvPr>
            <p:ph type="title"/>
          </p:nvPr>
        </p:nvSpPr>
        <p:spPr/>
        <p:txBody>
          <a:bodyPr>
            <a:normAutofit fontScale="90000"/>
          </a:bodyPr>
          <a:lstStyle/>
          <a:p>
            <a:r>
              <a:rPr lang="en-ZA" b="1" dirty="0"/>
              <a:t>National Development Plan 2012</a:t>
            </a: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4564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276605" y="1412776"/>
            <a:ext cx="8280920" cy="3960440"/>
          </a:xfrm>
        </p:spPr>
        <p:txBody>
          <a:bodyPr>
            <a:noAutofit/>
          </a:bodyPr>
          <a:lstStyle/>
          <a:p>
            <a:pPr algn="just"/>
            <a:r>
              <a:rPr lang="en-ZA" sz="2400" dirty="0" smtClean="0">
                <a:solidFill>
                  <a:schemeClr val="tx2"/>
                </a:solidFill>
                <a:latin typeface="Arial" pitchFamily="34" charset="0"/>
                <a:cs typeface="Arial" pitchFamily="34" charset="0"/>
              </a:rPr>
              <a:t>Higher education can no longer be owned by a community of disciplinary connoisseurs who transmit knowledge to students.  Both the complexity and uncertainty of society and the economy will require institutions to continuously adapt while upholding standards.  In practice, institutions will have to learn how best to serve the student community.  </a:t>
            </a:r>
            <a:r>
              <a:rPr lang="en-ZA" sz="2400" dirty="0" smtClean="0">
                <a:solidFill>
                  <a:srgbClr val="FFFF00"/>
                </a:solidFill>
                <a:latin typeface="Arial" pitchFamily="34" charset="0"/>
                <a:cs typeface="Arial" pitchFamily="34" charset="0"/>
              </a:rPr>
              <a:t>Students have become the focal point</a:t>
            </a:r>
            <a:r>
              <a:rPr lang="en-ZA" sz="2400" dirty="0" smtClean="0">
                <a:solidFill>
                  <a:schemeClr val="tx2"/>
                </a:solidFill>
                <a:latin typeface="Arial" pitchFamily="34" charset="0"/>
                <a:cs typeface="Arial" pitchFamily="34" charset="0"/>
              </a:rPr>
              <a:t> of our learning approach in many areas of the world.</a:t>
            </a:r>
          </a:p>
          <a:p>
            <a:r>
              <a:rPr lang="en-ZA" sz="2000" dirty="0" smtClean="0">
                <a:latin typeface="Arial" pitchFamily="34" charset="0"/>
                <a:cs typeface="Arial" pitchFamily="34" charset="0"/>
              </a:rPr>
              <a:t>(</a:t>
            </a:r>
            <a:r>
              <a:rPr lang="en-ZA" sz="2400" dirty="0" smtClean="0">
                <a:latin typeface="Arial" pitchFamily="34" charset="0"/>
                <a:cs typeface="Arial" pitchFamily="34" charset="0"/>
              </a:rPr>
              <a:t>Fostering Quality Teaching in Higher Education: Policies and Practices</a:t>
            </a:r>
            <a:r>
              <a:rPr lang="en-ZA" sz="2000" dirty="0" smtClean="0">
                <a:latin typeface="Arial" pitchFamily="34" charset="0"/>
                <a:cs typeface="Arial" pitchFamily="34" charset="0"/>
              </a:rPr>
              <a:t>)</a:t>
            </a:r>
            <a:endParaRPr lang="en-ZA" sz="2000" dirty="0">
              <a:latin typeface="Arial" pitchFamily="34" charset="0"/>
              <a:cs typeface="Arial" pitchFamily="34" charset="0"/>
            </a:endParaRPr>
          </a:p>
        </p:txBody>
      </p:sp>
      <p:sp>
        <p:nvSpPr>
          <p:cNvPr id="5" name="Title 2"/>
          <p:cNvSpPr>
            <a:spLocks noGrp="1"/>
          </p:cNvSpPr>
          <p:nvPr>
            <p:ph type="title"/>
          </p:nvPr>
        </p:nvSpPr>
        <p:spPr>
          <a:xfrm>
            <a:off x="323528" y="476672"/>
            <a:ext cx="7680960" cy="752128"/>
          </a:xfrm>
        </p:spPr>
        <p:txBody>
          <a:bodyPr/>
          <a:lstStyle/>
          <a:p>
            <a:r>
              <a:rPr lang="en-ZA" b="1" dirty="0" smtClean="0"/>
              <a:t>OECD Sept 2012</a:t>
            </a:r>
            <a:endParaRPr lang="en-ZA" b="1" dirty="0"/>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56846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52426" y="228600"/>
            <a:ext cx="7680960" cy="680120"/>
          </a:xfrm>
          <a:prstGeom prst="rect">
            <a:avLst/>
          </a:prstGeom>
        </p:spPr>
        <p:txBody>
          <a:bodyPr vert="horz" lIns="91440" tIns="45720" rIns="91440" bIns="45720" rtlCol="0" anchor="b" anchorCtr="0">
            <a:normAutofit fontScale="75000" lnSpcReduction="20000"/>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b="1" dirty="0" smtClean="0">
                <a:latin typeface="Arial" pitchFamily="34" charset="0"/>
                <a:cs typeface="Arial" pitchFamily="34" charset="0"/>
              </a:rPr>
              <a:t>Convergence of imperatives for change</a:t>
            </a:r>
            <a:endParaRPr lang="en-ZA" b="1" dirty="0">
              <a:latin typeface="Arial" pitchFamily="34" charset="0"/>
              <a:cs typeface="Arial" pitchFamily="34" charset="0"/>
            </a:endParaRPr>
          </a:p>
        </p:txBody>
      </p:sp>
      <p:sp>
        <p:nvSpPr>
          <p:cNvPr id="5" name="TextBox 4"/>
          <p:cNvSpPr txBox="1"/>
          <p:nvPr/>
        </p:nvSpPr>
        <p:spPr>
          <a:xfrm>
            <a:off x="971601" y="3438342"/>
            <a:ext cx="2232248" cy="1569660"/>
          </a:xfrm>
          <a:prstGeom prst="rect">
            <a:avLst/>
          </a:prstGeom>
          <a:noFill/>
        </p:spPr>
        <p:txBody>
          <a:bodyPr wrap="square" rtlCol="0">
            <a:spAutoFit/>
          </a:bodyPr>
          <a:lstStyle/>
          <a:p>
            <a:pPr algn="ctr"/>
            <a:r>
              <a:rPr lang="en-ZA" sz="2400" dirty="0" smtClean="0">
                <a:solidFill>
                  <a:srgbClr val="FFFF00"/>
                </a:solidFill>
                <a:latin typeface="Arial" pitchFamily="34" charset="0"/>
                <a:cs typeface="Arial" pitchFamily="34" charset="0"/>
              </a:rPr>
              <a:t>National needs</a:t>
            </a:r>
          </a:p>
          <a:p>
            <a:pPr algn="ctr"/>
            <a:r>
              <a:rPr lang="en-ZA" sz="2400" dirty="0" smtClean="0">
                <a:solidFill>
                  <a:schemeClr val="tx2"/>
                </a:solidFill>
                <a:latin typeface="Arial" pitchFamily="34" charset="0"/>
                <a:cs typeface="Arial" pitchFamily="34" charset="0"/>
              </a:rPr>
              <a:t>Social justice,</a:t>
            </a:r>
          </a:p>
          <a:p>
            <a:pPr algn="ctr"/>
            <a:r>
              <a:rPr lang="en-ZA" sz="2400" dirty="0" smtClean="0">
                <a:solidFill>
                  <a:schemeClr val="tx2"/>
                </a:solidFill>
                <a:latin typeface="Arial" pitchFamily="34" charset="0"/>
                <a:cs typeface="Arial" pitchFamily="34" charset="0"/>
              </a:rPr>
              <a:t>Economic development</a:t>
            </a:r>
            <a:endParaRPr lang="en-ZA" sz="2400" dirty="0">
              <a:solidFill>
                <a:schemeClr val="tx2"/>
              </a:solidFill>
              <a:latin typeface="Arial" pitchFamily="34" charset="0"/>
              <a:cs typeface="Arial" pitchFamily="34" charset="0"/>
            </a:endParaRPr>
          </a:p>
        </p:txBody>
      </p:sp>
      <p:sp>
        <p:nvSpPr>
          <p:cNvPr id="6" name="Rectangle 5"/>
          <p:cNvSpPr/>
          <p:nvPr/>
        </p:nvSpPr>
        <p:spPr>
          <a:xfrm>
            <a:off x="2087725" y="1124744"/>
            <a:ext cx="4738080" cy="1200329"/>
          </a:xfrm>
          <a:prstGeom prst="rect">
            <a:avLst/>
          </a:prstGeom>
        </p:spPr>
        <p:txBody>
          <a:bodyPr wrap="square">
            <a:spAutoFit/>
          </a:bodyPr>
          <a:lstStyle/>
          <a:p>
            <a:pPr algn="ctr"/>
            <a:r>
              <a:rPr lang="en-ZA" sz="2400" dirty="0" smtClean="0">
                <a:solidFill>
                  <a:srgbClr val="FFFF00"/>
                </a:solidFill>
                <a:latin typeface="Arial" pitchFamily="34" charset="0"/>
                <a:cs typeface="Arial" pitchFamily="34" charset="0"/>
              </a:rPr>
              <a:t>Zeitgeist</a:t>
            </a:r>
          </a:p>
          <a:p>
            <a:pPr algn="ctr"/>
            <a:r>
              <a:rPr lang="en-ZA" sz="2400" dirty="0" smtClean="0">
                <a:solidFill>
                  <a:schemeClr val="tx2"/>
                </a:solidFill>
                <a:latin typeface="Arial" pitchFamily="34" charset="0"/>
                <a:cs typeface="Arial" pitchFamily="34" charset="0"/>
              </a:rPr>
              <a:t>Universities taking responsibility for their </a:t>
            </a:r>
            <a:r>
              <a:rPr lang="en-ZA" sz="2400" dirty="0" err="1" smtClean="0">
                <a:solidFill>
                  <a:schemeClr val="tx2"/>
                </a:solidFill>
                <a:latin typeface="Arial" pitchFamily="34" charset="0"/>
                <a:cs typeface="Arial" pitchFamily="34" charset="0"/>
              </a:rPr>
              <a:t>students’success</a:t>
            </a:r>
            <a:endParaRPr lang="en-ZA" sz="2400" dirty="0">
              <a:solidFill>
                <a:schemeClr val="tx2"/>
              </a:solidFill>
              <a:latin typeface="Arial" pitchFamily="34" charset="0"/>
              <a:cs typeface="Arial" pitchFamily="34" charset="0"/>
            </a:endParaRPr>
          </a:p>
        </p:txBody>
      </p:sp>
      <p:sp>
        <p:nvSpPr>
          <p:cNvPr id="7" name="Rectangle 6"/>
          <p:cNvSpPr/>
          <p:nvPr/>
        </p:nvSpPr>
        <p:spPr>
          <a:xfrm>
            <a:off x="5445670" y="4149080"/>
            <a:ext cx="3284690" cy="1569660"/>
          </a:xfrm>
          <a:prstGeom prst="rect">
            <a:avLst/>
          </a:prstGeom>
        </p:spPr>
        <p:txBody>
          <a:bodyPr wrap="square">
            <a:spAutoFit/>
          </a:bodyPr>
          <a:lstStyle/>
          <a:p>
            <a:r>
              <a:rPr lang="en-ZA" sz="2400" dirty="0" smtClean="0">
                <a:solidFill>
                  <a:srgbClr val="FFFF00"/>
                </a:solidFill>
                <a:latin typeface="Arial" pitchFamily="34" charset="0"/>
                <a:cs typeface="Arial" pitchFamily="34" charset="0"/>
              </a:rPr>
              <a:t>21</a:t>
            </a:r>
            <a:r>
              <a:rPr lang="en-ZA" sz="2400" baseline="30000" dirty="0" smtClean="0">
                <a:solidFill>
                  <a:srgbClr val="FFFF00"/>
                </a:solidFill>
                <a:latin typeface="Arial" pitchFamily="34" charset="0"/>
                <a:cs typeface="Arial" pitchFamily="34" charset="0"/>
              </a:rPr>
              <a:t>st</a:t>
            </a:r>
            <a:r>
              <a:rPr lang="en-ZA" sz="2400" dirty="0" smtClean="0">
                <a:solidFill>
                  <a:srgbClr val="FFFF00"/>
                </a:solidFill>
                <a:latin typeface="Arial" pitchFamily="34" charset="0"/>
                <a:cs typeface="Arial" pitchFamily="34" charset="0"/>
              </a:rPr>
              <a:t> century  skills</a:t>
            </a:r>
          </a:p>
          <a:p>
            <a:r>
              <a:rPr lang="en-ZA" sz="2400" dirty="0" smtClean="0">
                <a:solidFill>
                  <a:schemeClr val="tx2"/>
                </a:solidFill>
                <a:latin typeface="Arial" pitchFamily="34" charset="0"/>
                <a:cs typeface="Arial" pitchFamily="34" charset="0"/>
              </a:rPr>
              <a:t>Inter-personal,</a:t>
            </a:r>
          </a:p>
          <a:p>
            <a:r>
              <a:rPr lang="en-ZA" sz="2400" dirty="0" smtClean="0">
                <a:solidFill>
                  <a:schemeClr val="tx2"/>
                </a:solidFill>
                <a:latin typeface="Arial" pitchFamily="34" charset="0"/>
                <a:cs typeface="Arial" pitchFamily="34" charset="0"/>
              </a:rPr>
              <a:t>Information processing</a:t>
            </a:r>
          </a:p>
          <a:p>
            <a:r>
              <a:rPr lang="en-ZA" sz="2400" dirty="0" smtClean="0">
                <a:solidFill>
                  <a:schemeClr val="tx2"/>
                </a:solidFill>
                <a:latin typeface="Arial" pitchFamily="34" charset="0"/>
                <a:cs typeface="Arial" pitchFamily="34" charset="0"/>
              </a:rPr>
              <a:t>Life-long learning</a:t>
            </a:r>
            <a:endParaRPr lang="en-ZA" sz="2400" dirty="0">
              <a:solidFill>
                <a:schemeClr val="tx2"/>
              </a:solidFill>
              <a:latin typeface="Arial" pitchFamily="34" charset="0"/>
              <a:cs typeface="Arial" pitchFamily="34" charset="0"/>
            </a:endParaRPr>
          </a:p>
        </p:txBody>
      </p:sp>
      <p:sp>
        <p:nvSpPr>
          <p:cNvPr id="8" name="Rectangle 7"/>
          <p:cNvSpPr/>
          <p:nvPr/>
        </p:nvSpPr>
        <p:spPr>
          <a:xfrm>
            <a:off x="3419872" y="2792012"/>
            <a:ext cx="2141984" cy="646331"/>
          </a:xfrm>
          <a:prstGeom prst="rect">
            <a:avLst/>
          </a:prstGeom>
        </p:spPr>
        <p:txBody>
          <a:bodyPr wrap="square">
            <a:spAutoFit/>
          </a:bodyPr>
          <a:lstStyle/>
          <a:p>
            <a:r>
              <a:rPr lang="en-ZA" sz="3600" dirty="0" smtClean="0">
                <a:latin typeface="Arial" pitchFamily="34" charset="0"/>
                <a:cs typeface="Arial" pitchFamily="34" charset="0"/>
              </a:rPr>
              <a:t>Students</a:t>
            </a:r>
            <a:endParaRPr lang="en-ZA" sz="3600" dirty="0">
              <a:latin typeface="Arial" pitchFamily="34" charset="0"/>
              <a:cs typeface="Arial" pitchFamily="34" charset="0"/>
            </a:endParaRPr>
          </a:p>
        </p:txBody>
      </p:sp>
      <p:sp>
        <p:nvSpPr>
          <p:cNvPr id="9" name="Down Arrow 8"/>
          <p:cNvSpPr/>
          <p:nvPr/>
        </p:nvSpPr>
        <p:spPr>
          <a:xfrm>
            <a:off x="4067944" y="2392168"/>
            <a:ext cx="388821" cy="504056"/>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Down Arrow 9"/>
          <p:cNvSpPr/>
          <p:nvPr/>
        </p:nvSpPr>
        <p:spPr>
          <a:xfrm rot="15548388">
            <a:off x="2873947" y="3041963"/>
            <a:ext cx="388821" cy="504056"/>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Down Arrow 10"/>
          <p:cNvSpPr/>
          <p:nvPr/>
        </p:nvSpPr>
        <p:spPr>
          <a:xfrm rot="7396966" flipH="1">
            <a:off x="5495082" y="3313155"/>
            <a:ext cx="481464" cy="892255"/>
          </a:xfrm>
          <a:prstGeom prst="downArrow">
            <a:avLst>
              <a:gd name="adj1" fmla="val 35639"/>
              <a:gd name="adj2" fmla="val 5000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79463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a:xfrm>
            <a:off x="352426" y="1484784"/>
            <a:ext cx="8540054" cy="4032448"/>
          </a:xfrm>
          <a:prstGeom prst="rect">
            <a:avLst/>
          </a:prstGeom>
        </p:spPr>
        <p:txBody>
          <a:bodyPr>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en-ZA" sz="2400" dirty="0" smtClean="0"/>
              <a:t>Quality Assurance: </a:t>
            </a:r>
          </a:p>
          <a:p>
            <a:r>
              <a:rPr lang="en-ZA" sz="2400" dirty="0" smtClean="0">
                <a:solidFill>
                  <a:schemeClr val="tx2"/>
                </a:solidFill>
              </a:rPr>
              <a:t> “the means through which an institution ensures and confirms that the conditions are in place for students to achieve the standards set by it or by another awarding body” (UK QAA),</a:t>
            </a:r>
          </a:p>
          <a:p>
            <a:r>
              <a:rPr lang="en-ZA" sz="2400" dirty="0" smtClean="0"/>
              <a:t>Quality Enhancement:</a:t>
            </a:r>
          </a:p>
          <a:p>
            <a:r>
              <a:rPr lang="en-ZA" sz="2400" dirty="0" smtClean="0"/>
              <a:t> </a:t>
            </a:r>
            <a:r>
              <a:rPr lang="en-ZA" sz="2400" dirty="0" smtClean="0">
                <a:solidFill>
                  <a:schemeClr val="tx2"/>
                </a:solidFill>
              </a:rPr>
              <a:t>“has defined enhancement as </a:t>
            </a:r>
            <a:r>
              <a:rPr lang="en-ZA" sz="2400" b="1" dirty="0" smtClean="0">
                <a:solidFill>
                  <a:schemeClr val="tx2"/>
                </a:solidFill>
              </a:rPr>
              <a:t>taking deliberate steps to bring about improvement in the effectiveness of the learning experiences of students</a:t>
            </a:r>
            <a:r>
              <a:rPr lang="en-ZA" sz="2400" dirty="0" smtClean="0">
                <a:solidFill>
                  <a:schemeClr val="tx2"/>
                </a:solidFill>
              </a:rPr>
              <a:t>.” (Scottish QAA)</a:t>
            </a:r>
            <a:endParaRPr lang="en-ZA" sz="2400" dirty="0"/>
          </a:p>
        </p:txBody>
      </p:sp>
      <p:sp>
        <p:nvSpPr>
          <p:cNvPr id="5" name="Title 2"/>
          <p:cNvSpPr txBox="1">
            <a:spLocks/>
          </p:cNvSpPr>
          <p:nvPr/>
        </p:nvSpPr>
        <p:spPr>
          <a:xfrm>
            <a:off x="352426" y="228600"/>
            <a:ext cx="7680960" cy="608112"/>
          </a:xfrm>
          <a:prstGeom prst="rect">
            <a:avLst/>
          </a:prstGeom>
        </p:spPr>
        <p:txBody>
          <a:bodyPr>
            <a:noAutofit/>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sz="3200" b="1" dirty="0" smtClean="0"/>
              <a:t>Quality assurance to Quality enhancement</a:t>
            </a:r>
            <a:endParaRPr lang="en-ZA" sz="3200" b="1" dirty="0"/>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557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Quality Enhancement Project</a:t>
            </a:r>
            <a:endParaRPr lang="en-ZA" dirty="0"/>
          </a:p>
        </p:txBody>
      </p:sp>
      <p:sp>
        <p:nvSpPr>
          <p:cNvPr id="3" name="Subtitle 2"/>
          <p:cNvSpPr>
            <a:spLocks noGrp="1"/>
          </p:cNvSpPr>
          <p:nvPr>
            <p:ph type="subTitle" idx="1"/>
          </p:nvPr>
        </p:nvSpPr>
        <p:spPr/>
        <p:txBody>
          <a:bodyPr>
            <a:normAutofit/>
          </a:bodyPr>
          <a:lstStyle/>
          <a:p>
            <a:r>
              <a:rPr lang="en-ZA" sz="3600" b="1" i="0" dirty="0" smtClean="0">
                <a:solidFill>
                  <a:schemeClr val="bg2"/>
                </a:solidFill>
              </a:rPr>
              <a:t>The Second Cycle</a:t>
            </a:r>
            <a:endParaRPr lang="en-ZA" sz="3600" b="1" i="0" dirty="0">
              <a:solidFill>
                <a:schemeClr val="bg2"/>
              </a:solidFill>
            </a:endParaRPr>
          </a:p>
        </p:txBody>
      </p:sp>
    </p:spTree>
    <p:extLst>
      <p:ext uri="{BB962C8B-B14F-4D97-AF65-F5344CB8AC3E}">
        <p14:creationId xmlns:p14="http://schemas.microsoft.com/office/powerpoint/2010/main" val="19148162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15729" y="1113756"/>
            <a:ext cx="7680960" cy="4248472"/>
          </a:xfrm>
          <a:prstGeom prst="rect">
            <a:avLst/>
          </a:prstGeom>
        </p:spPr>
        <p:txBody>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en-ZA" sz="2400" dirty="0" smtClean="0">
                <a:solidFill>
                  <a:schemeClr val="tx2"/>
                </a:solidFill>
                <a:latin typeface="Arial" pitchFamily="34" charset="0"/>
                <a:cs typeface="Arial" pitchFamily="34" charset="0"/>
              </a:rPr>
              <a:t>The enhancement of student learning with a view  to producing an increased number of graduates with attributes that are personally, professionally and socially valuable.</a:t>
            </a:r>
          </a:p>
          <a:p>
            <a:endParaRPr lang="en-ZA" dirty="0" smtClean="0">
              <a:latin typeface="Arial" pitchFamily="34" charset="0"/>
              <a:cs typeface="Arial" pitchFamily="34" charset="0"/>
            </a:endParaRPr>
          </a:p>
          <a:p>
            <a:r>
              <a:rPr lang="en-ZA" sz="2400" dirty="0" smtClean="0">
                <a:latin typeface="Arial" pitchFamily="34" charset="0"/>
                <a:cs typeface="Arial" pitchFamily="34" charset="0"/>
              </a:rPr>
              <a:t>	</a:t>
            </a:r>
            <a:r>
              <a:rPr lang="en-ZA" sz="2400" dirty="0" smtClean="0">
                <a:solidFill>
                  <a:schemeClr val="tx2"/>
                </a:solidFill>
                <a:latin typeface="Arial" pitchFamily="34" charset="0"/>
                <a:cs typeface="Arial" pitchFamily="34" charset="0"/>
              </a:rPr>
              <a:t>1. enhanced student learning, leading to an</a:t>
            </a:r>
          </a:p>
          <a:p>
            <a:r>
              <a:rPr lang="en-ZA" sz="2400" dirty="0" smtClean="0">
                <a:solidFill>
                  <a:schemeClr val="tx2"/>
                </a:solidFill>
                <a:latin typeface="Arial" pitchFamily="34" charset="0"/>
                <a:cs typeface="Arial" pitchFamily="34" charset="0"/>
              </a:rPr>
              <a:t>	2. increased number of graduates that have</a:t>
            </a:r>
          </a:p>
          <a:p>
            <a:r>
              <a:rPr lang="en-ZA" sz="2400" dirty="0" smtClean="0">
                <a:solidFill>
                  <a:schemeClr val="tx2"/>
                </a:solidFill>
                <a:latin typeface="Arial" pitchFamily="34" charset="0"/>
                <a:cs typeface="Arial" pitchFamily="34" charset="0"/>
              </a:rPr>
              <a:t>	3. improved graduate attributes</a:t>
            </a:r>
          </a:p>
          <a:p>
            <a:pPr algn="ctr"/>
            <a:r>
              <a:rPr lang="en-ZA" sz="3200" dirty="0" smtClean="0">
                <a:solidFill>
                  <a:srgbClr val="FFFF00"/>
                </a:solidFill>
                <a:latin typeface="Arial" pitchFamily="34" charset="0"/>
                <a:cs typeface="Arial" pitchFamily="34" charset="0"/>
              </a:rPr>
              <a:t>STUDENT SUCCESS</a:t>
            </a:r>
            <a:endParaRPr lang="en-ZA" sz="3200" dirty="0">
              <a:solidFill>
                <a:srgbClr val="FFFF00"/>
              </a:solidFill>
              <a:latin typeface="Arial" pitchFamily="34" charset="0"/>
              <a:cs typeface="Arial" pitchFamily="34" charset="0"/>
            </a:endParaRPr>
          </a:p>
        </p:txBody>
      </p:sp>
      <p:sp>
        <p:nvSpPr>
          <p:cNvPr id="3" name="Title 1"/>
          <p:cNvSpPr txBox="1">
            <a:spLocks/>
          </p:cNvSpPr>
          <p:nvPr/>
        </p:nvSpPr>
        <p:spPr>
          <a:xfrm>
            <a:off x="407976" y="535190"/>
            <a:ext cx="8412496" cy="530696"/>
          </a:xfrm>
          <a:prstGeom prst="rect">
            <a:avLst/>
          </a:prstGeom>
        </p:spPr>
        <p:txBody>
          <a:bodyPr>
            <a:noAutofit/>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sz="3200" b="1" dirty="0" smtClean="0">
                <a:latin typeface="Arial" pitchFamily="34" charset="0"/>
                <a:cs typeface="Arial" pitchFamily="34" charset="0"/>
              </a:rPr>
              <a:t>Focus of the Quality Enhancement Project </a:t>
            </a:r>
            <a:endParaRPr lang="en-ZA" sz="3200" b="1" dirty="0">
              <a:latin typeface="Arial" pitchFamily="34" charset="0"/>
              <a:cs typeface="Arial" pitchFamily="34"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586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94409" y="715086"/>
            <a:ext cx="7680960" cy="680120"/>
          </a:xfrm>
          <a:prstGeom prst="rect">
            <a:avLst/>
          </a:prstGeom>
        </p:spPr>
        <p:txBody>
          <a:bodyPr>
            <a:normAutofit fontScale="97500" lnSpcReduction="10000"/>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b="1" dirty="0" smtClean="0"/>
              <a:t>Collaboration is key</a:t>
            </a:r>
            <a:endParaRPr lang="en-ZA" b="1" dirty="0"/>
          </a:p>
        </p:txBody>
      </p:sp>
      <p:sp>
        <p:nvSpPr>
          <p:cNvPr id="3" name="Content Placeholder 2"/>
          <p:cNvSpPr txBox="1">
            <a:spLocks/>
          </p:cNvSpPr>
          <p:nvPr/>
        </p:nvSpPr>
        <p:spPr>
          <a:xfrm>
            <a:off x="352426" y="1484784"/>
            <a:ext cx="8396038" cy="4824536"/>
          </a:xfrm>
          <a:prstGeom prst="rect">
            <a:avLst/>
          </a:prstGeom>
        </p:spPr>
        <p:txBody>
          <a:bodyPr>
            <a:norm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endParaRPr lang="en-ZA" sz="2400" dirty="0" smtClean="0">
              <a:latin typeface="Arial" pitchFamily="34" charset="0"/>
              <a:cs typeface="Arial" pitchFamily="34" charset="0"/>
            </a:endParaRPr>
          </a:p>
          <a:p>
            <a:pPr algn="just"/>
            <a:r>
              <a:rPr lang="en-ZA" sz="2400" dirty="0" smtClean="0">
                <a:solidFill>
                  <a:schemeClr val="tx2"/>
                </a:solidFill>
                <a:latin typeface="Arial" pitchFamily="34" charset="0"/>
                <a:cs typeface="Arial" pitchFamily="34" charset="0"/>
              </a:rPr>
              <a:t>We need </a:t>
            </a:r>
            <a:r>
              <a:rPr lang="en-ZA" sz="2400" dirty="0" smtClean="0">
                <a:solidFill>
                  <a:srgbClr val="FFFF00"/>
                </a:solidFill>
                <a:latin typeface="Arial" pitchFamily="34" charset="0"/>
                <a:cs typeface="Arial" pitchFamily="34" charset="0"/>
              </a:rPr>
              <a:t>collective impact</a:t>
            </a:r>
            <a:r>
              <a:rPr lang="en-ZA" sz="2400" dirty="0" smtClean="0">
                <a:solidFill>
                  <a:schemeClr val="tx2"/>
                </a:solidFill>
                <a:latin typeface="Arial" pitchFamily="34" charset="0"/>
                <a:cs typeface="Arial" pitchFamily="34" charset="0"/>
              </a:rPr>
              <a:t> resulting from collective engagement– combining our knowledge, skills, wisdom and experience.</a:t>
            </a:r>
          </a:p>
          <a:p>
            <a:pPr algn="just"/>
            <a:endParaRPr lang="en-ZA" sz="2400" dirty="0" smtClean="0">
              <a:solidFill>
                <a:schemeClr val="tx2"/>
              </a:solidFill>
              <a:latin typeface="Arial" pitchFamily="34" charset="0"/>
              <a:cs typeface="Arial" pitchFamily="34" charset="0"/>
            </a:endParaRPr>
          </a:p>
          <a:p>
            <a:r>
              <a:rPr lang="en-ZA" sz="2400" dirty="0" smtClean="0">
                <a:solidFill>
                  <a:schemeClr val="tx2"/>
                </a:solidFill>
                <a:latin typeface="Arial" pitchFamily="34" charset="0"/>
                <a:cs typeface="Arial" pitchFamily="34" charset="0"/>
              </a:rPr>
              <a:t>The problem is too big, too complicated, too important for fragmented, individualistic or ad hoc approaches.</a:t>
            </a:r>
          </a:p>
          <a:p>
            <a:endParaRPr lang="en-ZA" sz="1200" dirty="0" smtClean="0">
              <a:solidFill>
                <a:schemeClr val="tx2"/>
              </a:solidFill>
              <a:latin typeface="Arial" pitchFamily="34" charset="0"/>
              <a:cs typeface="Arial" pitchFamily="34" charset="0"/>
            </a:endParaRPr>
          </a:p>
          <a:p>
            <a:pPr algn="just"/>
            <a:endParaRPr lang="en-ZA" sz="2400" dirty="0">
              <a:solidFill>
                <a:schemeClr val="tx2"/>
              </a:solidFill>
              <a:latin typeface="Arial" pitchFamily="34" charset="0"/>
              <a:cs typeface="Arial" pitchFamily="34"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5760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txBox="1">
            <a:spLocks/>
          </p:cNvSpPr>
          <p:nvPr/>
        </p:nvSpPr>
        <p:spPr>
          <a:xfrm>
            <a:off x="365813" y="1292497"/>
            <a:ext cx="7680960" cy="4198208"/>
          </a:xfrm>
          <a:prstGeom prst="rect">
            <a:avLst/>
          </a:prstGeom>
        </p:spPr>
        <p:txBody>
          <a:bodyPr>
            <a:norm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algn="just"/>
            <a:r>
              <a:rPr lang="en-ZA" sz="2400" dirty="0" smtClean="0">
                <a:solidFill>
                  <a:schemeClr val="tx2"/>
                </a:solidFill>
                <a:latin typeface="Arial" pitchFamily="34" charset="0"/>
                <a:cs typeface="Arial" pitchFamily="34" charset="0"/>
              </a:rPr>
              <a:t>“Despite years of effort, institutions have yet to develop a coherent framework to guide their thinking about which actions matter most and how they should be organized and successfully implemented.  Too often, institutions invest in a laundry list of actions, one disconnected from the other.” </a:t>
            </a:r>
            <a:r>
              <a:rPr lang="en-ZA" sz="2400" dirty="0" smtClean="0">
                <a:latin typeface="Arial" pitchFamily="34" charset="0"/>
                <a:cs typeface="Arial" pitchFamily="34" charset="0"/>
              </a:rPr>
              <a:t>(Vincent Tinto, 2012)</a:t>
            </a:r>
          </a:p>
          <a:p>
            <a:endParaRPr lang="en-ZA" sz="2400" dirty="0" smtClean="0">
              <a:latin typeface="Arial" pitchFamily="34" charset="0"/>
              <a:cs typeface="Arial" pitchFamily="34" charset="0"/>
            </a:endParaRPr>
          </a:p>
          <a:p>
            <a:r>
              <a:rPr lang="en-ZA" sz="2400" dirty="0" smtClean="0">
                <a:solidFill>
                  <a:schemeClr val="tx2"/>
                </a:solidFill>
                <a:latin typeface="Arial" pitchFamily="34" charset="0"/>
                <a:cs typeface="Arial" pitchFamily="34" charset="0"/>
              </a:rPr>
              <a:t>Efforts to promote student success need to be coherent, with a sound theoretical and evidence base.</a:t>
            </a:r>
            <a:endParaRPr lang="en-ZA" sz="2400" dirty="0">
              <a:solidFill>
                <a:schemeClr val="tx2"/>
              </a:solidFill>
              <a:latin typeface="Arial" pitchFamily="34" charset="0"/>
              <a:cs typeface="Arial" pitchFamily="34" charset="0"/>
            </a:endParaRPr>
          </a:p>
        </p:txBody>
      </p:sp>
      <p:sp>
        <p:nvSpPr>
          <p:cNvPr id="3" name="Title 2"/>
          <p:cNvSpPr txBox="1">
            <a:spLocks/>
          </p:cNvSpPr>
          <p:nvPr/>
        </p:nvSpPr>
        <p:spPr>
          <a:xfrm>
            <a:off x="352426" y="332656"/>
            <a:ext cx="7680960" cy="896144"/>
          </a:xfrm>
          <a:prstGeom prst="rect">
            <a:avLst/>
          </a:prstGeom>
        </p:spPr>
        <p:txBody>
          <a:bodyPr>
            <a:normAutofit/>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sz="3600" b="1" dirty="0" smtClean="0"/>
              <a:t>Intellectual rigour is essential</a:t>
            </a:r>
            <a:endParaRPr lang="en-ZA" sz="3600" b="1"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739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2426" y="404664"/>
            <a:ext cx="7680960" cy="890736"/>
          </a:xfrm>
        </p:spPr>
        <p:txBody>
          <a:bodyPr/>
          <a:lstStyle/>
          <a:p>
            <a:r>
              <a:rPr lang="en-ZA" b="1" dirty="0" smtClean="0"/>
              <a:t>Accountability is required</a:t>
            </a:r>
            <a:endParaRPr lang="en-ZA" b="1" dirty="0"/>
          </a:p>
        </p:txBody>
      </p:sp>
      <p:sp>
        <p:nvSpPr>
          <p:cNvPr id="5" name="Content Placeholder 1"/>
          <p:cNvSpPr>
            <a:spLocks noGrp="1"/>
          </p:cNvSpPr>
          <p:nvPr>
            <p:ph sz="quarter" idx="13"/>
          </p:nvPr>
        </p:nvSpPr>
        <p:spPr>
          <a:xfrm>
            <a:off x="395536" y="1412776"/>
            <a:ext cx="7776864" cy="4176464"/>
          </a:xfrm>
        </p:spPr>
        <p:txBody>
          <a:bodyPr>
            <a:noAutofit/>
          </a:bodyPr>
          <a:lstStyle/>
          <a:p>
            <a:pPr algn="just"/>
            <a:r>
              <a:rPr lang="en-ZA" sz="2400" dirty="0">
                <a:solidFill>
                  <a:schemeClr val="tx2"/>
                </a:solidFill>
                <a:latin typeface="Arial" pitchFamily="34" charset="0"/>
                <a:cs typeface="Arial" pitchFamily="34" charset="0"/>
              </a:rPr>
              <a:t>During the past several decades greater societal demands for accountability </a:t>
            </a:r>
            <a:r>
              <a:rPr lang="en-ZA" sz="2400" dirty="0" smtClean="0">
                <a:solidFill>
                  <a:schemeClr val="tx2"/>
                </a:solidFill>
                <a:latin typeface="Arial" pitchFamily="34" charset="0"/>
                <a:cs typeface="Arial" pitchFamily="34" charset="0"/>
              </a:rPr>
              <a:t>have prevailed</a:t>
            </a:r>
            <a:r>
              <a:rPr lang="en-ZA" sz="2400" dirty="0">
                <a:solidFill>
                  <a:schemeClr val="tx2"/>
                </a:solidFill>
                <a:latin typeface="Arial" pitchFamily="34" charset="0"/>
                <a:cs typeface="Arial" pitchFamily="34" charset="0"/>
              </a:rPr>
              <a:t>. This has obliged universities to demonstrate that learning is taking place. </a:t>
            </a:r>
            <a:r>
              <a:rPr lang="en-ZA" sz="2400" dirty="0" smtClean="0">
                <a:solidFill>
                  <a:schemeClr val="tx2"/>
                </a:solidFill>
                <a:latin typeface="Arial" pitchFamily="34" charset="0"/>
                <a:cs typeface="Arial" pitchFamily="34" charset="0"/>
              </a:rPr>
              <a:t>A greater </a:t>
            </a:r>
            <a:r>
              <a:rPr lang="en-ZA" sz="2400" dirty="0">
                <a:solidFill>
                  <a:schemeClr val="tx2"/>
                </a:solidFill>
                <a:latin typeface="Arial" pitchFamily="34" charset="0"/>
                <a:cs typeface="Arial" pitchFamily="34" charset="0"/>
              </a:rPr>
              <a:t>emphasis is placed on measuring </a:t>
            </a:r>
            <a:r>
              <a:rPr lang="en-ZA" sz="2400" dirty="0">
                <a:solidFill>
                  <a:srgbClr val="FFFF00"/>
                </a:solidFill>
                <a:latin typeface="Arial" pitchFamily="34" charset="0"/>
                <a:cs typeface="Arial" pitchFamily="34" charset="0"/>
              </a:rPr>
              <a:t>learning outcomes</a:t>
            </a:r>
            <a:r>
              <a:rPr lang="en-ZA" sz="2400" dirty="0">
                <a:solidFill>
                  <a:schemeClr val="tx2"/>
                </a:solidFill>
                <a:latin typeface="Arial" pitchFamily="34" charset="0"/>
                <a:cs typeface="Arial" pitchFamily="34" charset="0"/>
              </a:rPr>
              <a:t>; it is no longer </a:t>
            </a:r>
            <a:r>
              <a:rPr lang="en-ZA" sz="2400" dirty="0" smtClean="0">
                <a:solidFill>
                  <a:schemeClr val="tx2"/>
                </a:solidFill>
                <a:latin typeface="Arial" pitchFamily="34" charset="0"/>
                <a:cs typeface="Arial" pitchFamily="34" charset="0"/>
              </a:rPr>
              <a:t>sufficient to </a:t>
            </a:r>
            <a:r>
              <a:rPr lang="en-ZA" sz="2400" dirty="0">
                <a:solidFill>
                  <a:schemeClr val="tx2"/>
                </a:solidFill>
                <a:latin typeface="Arial" pitchFamily="34" charset="0"/>
                <a:cs typeface="Arial" pitchFamily="34" charset="0"/>
              </a:rPr>
              <a:t>measure the "</a:t>
            </a:r>
            <a:r>
              <a:rPr lang="en-ZA" sz="2400" dirty="0">
                <a:solidFill>
                  <a:srgbClr val="FFFF00"/>
                </a:solidFill>
                <a:latin typeface="Arial" pitchFamily="34" charset="0"/>
                <a:cs typeface="Arial" pitchFamily="34" charset="0"/>
              </a:rPr>
              <a:t>inputs</a:t>
            </a:r>
            <a:r>
              <a:rPr lang="en-ZA" sz="2400" dirty="0">
                <a:solidFill>
                  <a:schemeClr val="tx2"/>
                </a:solidFill>
                <a:latin typeface="Arial" pitchFamily="34" charset="0"/>
                <a:cs typeface="Arial" pitchFamily="34" charset="0"/>
              </a:rPr>
              <a:t>"-what is being taught and how the curriculum is delivered </a:t>
            </a:r>
            <a:r>
              <a:rPr lang="en-ZA" sz="2400" dirty="0" smtClean="0">
                <a:solidFill>
                  <a:schemeClr val="tx2"/>
                </a:solidFill>
                <a:latin typeface="Arial" pitchFamily="34" charset="0"/>
                <a:cs typeface="Arial" pitchFamily="34" charset="0"/>
              </a:rPr>
              <a:t>to the </a:t>
            </a:r>
            <a:r>
              <a:rPr lang="en-ZA" sz="2400" dirty="0">
                <a:solidFill>
                  <a:schemeClr val="tx2"/>
                </a:solidFill>
                <a:latin typeface="Arial" pitchFamily="34" charset="0"/>
                <a:cs typeface="Arial" pitchFamily="34" charset="0"/>
              </a:rPr>
              <a:t>students</a:t>
            </a:r>
            <a:r>
              <a:rPr lang="en-ZA" sz="2400" dirty="0" smtClean="0">
                <a:solidFill>
                  <a:schemeClr val="tx2"/>
                </a:solidFill>
                <a:latin typeface="Arial" pitchFamily="34" charset="0"/>
                <a:cs typeface="Arial" pitchFamily="34" charset="0"/>
              </a:rPr>
              <a:t>.</a:t>
            </a:r>
          </a:p>
          <a:p>
            <a:r>
              <a:rPr lang="en-ZA" sz="2400" dirty="0" smtClean="0">
                <a:solidFill>
                  <a:schemeClr val="tx2"/>
                </a:solidFill>
                <a:latin typeface="Arial" pitchFamily="34" charset="0"/>
                <a:cs typeface="Arial" pitchFamily="34" charset="0"/>
              </a:rPr>
              <a:t> </a:t>
            </a:r>
          </a:p>
          <a:p>
            <a:r>
              <a:rPr lang="en-ZA" sz="2400" dirty="0" smtClean="0">
                <a:latin typeface="Arial" pitchFamily="34" charset="0"/>
                <a:cs typeface="Arial" pitchFamily="34" charset="0"/>
              </a:rPr>
              <a:t>(UNESCO 2009, </a:t>
            </a:r>
            <a:r>
              <a:rPr lang="en-ZA" sz="2400" dirty="0"/>
              <a:t>Trends in Global Higher Education: Tracking an Academic Revolution </a:t>
            </a:r>
            <a:r>
              <a:rPr lang="en-ZA" sz="2400" dirty="0" smtClean="0">
                <a:latin typeface="Arial" pitchFamily="34" charset="0"/>
                <a:cs typeface="Arial" pitchFamily="34" charset="0"/>
              </a:rPr>
              <a:t>)</a:t>
            </a:r>
          </a:p>
          <a:p>
            <a:endParaRPr lang="en-ZA" sz="2400" dirty="0">
              <a:latin typeface="Arial" pitchFamily="34" charset="0"/>
              <a:cs typeface="Arial" pitchFamily="34" charset="0"/>
            </a:endParaRPr>
          </a:p>
          <a:p>
            <a:endParaRPr lang="en-ZA" sz="2400" dirty="0">
              <a:latin typeface="Arial" pitchFamily="34" charset="0"/>
              <a:cs typeface="Arial" pitchFamily="34" charset="0"/>
            </a:endParaRPr>
          </a:p>
          <a:p>
            <a:endParaRPr lang="en-ZA" sz="2400" dirty="0">
              <a:latin typeface="Arial" pitchFamily="34" charset="0"/>
              <a:cs typeface="Arial" pitchFamily="34"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79547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a:xfrm>
            <a:off x="352426" y="1340768"/>
            <a:ext cx="8180014" cy="4392488"/>
          </a:xfrm>
          <a:prstGeom prst="rect">
            <a:avLst/>
          </a:prstGeom>
        </p:spPr>
        <p:txBody>
          <a:bodyPr>
            <a:no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342900" indent="-342900">
              <a:buFont typeface="Arial" pitchFamily="34" charset="0"/>
              <a:buChar char="•"/>
            </a:pPr>
            <a:endParaRPr lang="en-ZA" sz="2400" dirty="0" smtClean="0">
              <a:solidFill>
                <a:schemeClr val="tx2"/>
              </a:solidFill>
              <a:latin typeface="Arial" pitchFamily="34" charset="0"/>
              <a:cs typeface="Arial" pitchFamily="34" charset="0"/>
            </a:endParaRPr>
          </a:p>
          <a:p>
            <a:pPr marL="342900" indent="-342900">
              <a:buFont typeface="Arial" pitchFamily="34" charset="0"/>
              <a:buChar char="•"/>
            </a:pPr>
            <a:r>
              <a:rPr lang="en-ZA" sz="2400" dirty="0" smtClean="0">
                <a:solidFill>
                  <a:schemeClr val="tx2"/>
                </a:solidFill>
                <a:latin typeface="Arial" pitchFamily="34" charset="0"/>
                <a:cs typeface="Arial" pitchFamily="34" charset="0"/>
              </a:rPr>
              <a:t>Institutions </a:t>
            </a:r>
            <a:r>
              <a:rPr lang="en-ZA" sz="2400" dirty="0">
                <a:solidFill>
                  <a:schemeClr val="tx2"/>
                </a:solidFill>
                <a:latin typeface="Arial" pitchFamily="34" charset="0"/>
                <a:cs typeface="Arial" pitchFamily="34" charset="0"/>
              </a:rPr>
              <a:t>engaged simultaneously</a:t>
            </a:r>
          </a:p>
          <a:p>
            <a:pPr marL="342900" indent="-342900">
              <a:buFont typeface="Arial" pitchFamily="34" charset="0"/>
              <a:buChar char="•"/>
            </a:pPr>
            <a:r>
              <a:rPr lang="en-ZA" sz="2400" dirty="0">
                <a:solidFill>
                  <a:schemeClr val="tx2"/>
                </a:solidFill>
                <a:latin typeface="Arial" pitchFamily="34" charset="0"/>
                <a:cs typeface="Arial" pitchFamily="34" charset="0"/>
              </a:rPr>
              <a:t>Four focus areas identified to start with for first two years</a:t>
            </a:r>
          </a:p>
          <a:p>
            <a:pPr marL="342900" indent="-342900">
              <a:buFont typeface="Arial" pitchFamily="34" charset="0"/>
              <a:buChar char="•"/>
            </a:pPr>
            <a:r>
              <a:rPr lang="en-ZA" sz="2400" dirty="0">
                <a:solidFill>
                  <a:schemeClr val="tx2"/>
                </a:solidFill>
                <a:latin typeface="Arial" pitchFamily="34" charset="0"/>
                <a:cs typeface="Arial" pitchFamily="34" charset="0"/>
              </a:rPr>
              <a:t>Both individual institutions and collaborative groups of institutions will be involved</a:t>
            </a:r>
          </a:p>
          <a:p>
            <a:pPr marL="342900" indent="-342900">
              <a:buFont typeface="Arial" pitchFamily="34" charset="0"/>
              <a:buChar char="•"/>
            </a:pPr>
            <a:r>
              <a:rPr lang="en-ZA" sz="2400" dirty="0">
                <a:solidFill>
                  <a:schemeClr val="tx2"/>
                </a:solidFill>
                <a:latin typeface="Arial" pitchFamily="34" charset="0"/>
                <a:cs typeface="Arial" pitchFamily="34" charset="0"/>
              </a:rPr>
              <a:t>Inductive and iterative (two phases</a:t>
            </a:r>
            <a:r>
              <a:rPr lang="en-ZA" sz="2400" dirty="0" smtClean="0">
                <a:solidFill>
                  <a:schemeClr val="tx2"/>
                </a:solidFill>
                <a:latin typeface="Arial" pitchFamily="34" charset="0"/>
                <a:cs typeface="Arial" pitchFamily="34" charset="0"/>
              </a:rPr>
              <a:t>)</a:t>
            </a:r>
            <a:endParaRPr lang="en-ZA" sz="2400" dirty="0">
              <a:solidFill>
                <a:schemeClr val="tx2"/>
              </a:solidFill>
              <a:latin typeface="Arial" pitchFamily="34" charset="0"/>
              <a:cs typeface="Arial" pitchFamily="34" charset="0"/>
            </a:endParaRPr>
          </a:p>
        </p:txBody>
      </p:sp>
      <p:sp>
        <p:nvSpPr>
          <p:cNvPr id="5" name="Title 2"/>
          <p:cNvSpPr txBox="1">
            <a:spLocks/>
          </p:cNvSpPr>
          <p:nvPr/>
        </p:nvSpPr>
        <p:spPr>
          <a:xfrm>
            <a:off x="395536" y="476672"/>
            <a:ext cx="7680960" cy="824136"/>
          </a:xfrm>
          <a:prstGeom prst="rect">
            <a:avLst/>
          </a:prstGeom>
        </p:spPr>
        <p:txBody>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dirty="0" smtClean="0"/>
              <a:t>Approach</a:t>
            </a:r>
            <a:endParaRPr lang="en-US" dirty="0"/>
          </a:p>
        </p:txBody>
      </p:sp>
    </p:spTree>
    <p:extLst>
      <p:ext uri="{BB962C8B-B14F-4D97-AF65-F5344CB8AC3E}">
        <p14:creationId xmlns:p14="http://schemas.microsoft.com/office/powerpoint/2010/main" val="7654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marL="342900" indent="-342900">
              <a:buFont typeface="Arial"/>
              <a:buChar char="•"/>
            </a:pPr>
            <a:r>
              <a:rPr lang="en-US" sz="2400" dirty="0" smtClean="0">
                <a:solidFill>
                  <a:schemeClr val="bg2"/>
                </a:solidFill>
              </a:rPr>
              <a:t>To introduce students to the CHE and public policy affecting higher education</a:t>
            </a:r>
          </a:p>
          <a:p>
            <a:pPr marL="342900" indent="-342900">
              <a:buFont typeface="Arial"/>
              <a:buChar char="•"/>
            </a:pPr>
            <a:r>
              <a:rPr lang="en-US" sz="2400" dirty="0" smtClean="0">
                <a:solidFill>
                  <a:schemeClr val="bg2"/>
                </a:solidFill>
              </a:rPr>
              <a:t>To introduce students to the Quality Enhancement Project (QEP)</a:t>
            </a:r>
          </a:p>
          <a:p>
            <a:pPr marL="342900" indent="-342900">
              <a:buFont typeface="Arial"/>
              <a:buChar char="•"/>
            </a:pPr>
            <a:r>
              <a:rPr lang="en-US" sz="2400" dirty="0" smtClean="0">
                <a:solidFill>
                  <a:schemeClr val="bg2"/>
                </a:solidFill>
              </a:rPr>
              <a:t>To begin a conversation about how students can be involved in promoting student success</a:t>
            </a:r>
          </a:p>
          <a:p>
            <a:pPr marL="342900" indent="-342900">
              <a:buFont typeface="Arial"/>
              <a:buChar char="•"/>
            </a:pPr>
            <a:r>
              <a:rPr lang="en-US" sz="2400" dirty="0" smtClean="0">
                <a:solidFill>
                  <a:schemeClr val="bg2"/>
                </a:solidFill>
              </a:rPr>
              <a:t>To identify ways in which students can be involved in the QEP</a:t>
            </a:r>
          </a:p>
          <a:p>
            <a:pPr marL="342900" indent="-342900">
              <a:buFont typeface="Arial"/>
              <a:buChar char="•"/>
            </a:pPr>
            <a:r>
              <a:rPr lang="en-US" sz="2400" dirty="0" smtClean="0">
                <a:solidFill>
                  <a:schemeClr val="bg2"/>
                </a:solidFill>
              </a:rPr>
              <a:t>To select regional QEP student representatives</a:t>
            </a:r>
            <a:endParaRPr lang="en-US" sz="2400" dirty="0">
              <a:solidFill>
                <a:schemeClr val="bg2"/>
              </a:solidFill>
            </a:endParaRPr>
          </a:p>
        </p:txBody>
      </p:sp>
      <p:sp>
        <p:nvSpPr>
          <p:cNvPr id="3" name="Title 2"/>
          <p:cNvSpPr>
            <a:spLocks noGrp="1"/>
          </p:cNvSpPr>
          <p:nvPr>
            <p:ph type="title"/>
          </p:nvPr>
        </p:nvSpPr>
        <p:spPr/>
        <p:txBody>
          <a:bodyPr/>
          <a:lstStyle/>
          <a:p>
            <a:r>
              <a:rPr lang="en-US" dirty="0" smtClean="0"/>
              <a:t>Aims of the workshop	</a:t>
            </a:r>
            <a:endParaRPr lang="en-US" dirty="0"/>
          </a:p>
        </p:txBody>
      </p:sp>
    </p:spTree>
    <p:extLst>
      <p:ext uri="{BB962C8B-B14F-4D97-AF65-F5344CB8AC3E}">
        <p14:creationId xmlns:p14="http://schemas.microsoft.com/office/powerpoint/2010/main" val="388194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352426" y="228600"/>
            <a:ext cx="7680960" cy="1066800"/>
          </a:xfrm>
          <a:prstGeom prst="rect">
            <a:avLst/>
          </a:prstGeom>
        </p:spPr>
        <p:txBody>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smtClean="0"/>
              <a:t>Role players</a:t>
            </a:r>
            <a:endParaRPr lang="en-ZA" dirty="0"/>
          </a:p>
        </p:txBody>
      </p:sp>
      <p:grpSp>
        <p:nvGrpSpPr>
          <p:cNvPr id="5" name="Group 13"/>
          <p:cNvGrpSpPr>
            <a:grpSpLocks/>
          </p:cNvGrpSpPr>
          <p:nvPr/>
        </p:nvGrpSpPr>
        <p:grpSpPr bwMode="auto">
          <a:xfrm>
            <a:off x="4038600" y="2743200"/>
            <a:ext cx="1524000" cy="1066800"/>
            <a:chOff x="2400" y="1728"/>
            <a:chExt cx="960" cy="624"/>
          </a:xfrm>
        </p:grpSpPr>
        <p:sp>
          <p:nvSpPr>
            <p:cNvPr id="6" name="AutoShape 8"/>
            <p:cNvSpPr>
              <a:spLocks noChangeArrowheads="1"/>
            </p:cNvSpPr>
            <p:nvPr/>
          </p:nvSpPr>
          <p:spPr bwMode="auto">
            <a:xfrm>
              <a:off x="2400" y="1728"/>
              <a:ext cx="960" cy="624"/>
            </a:xfrm>
            <a:prstGeom prst="roundRect">
              <a:avLst>
                <a:gd name="adj" fmla="val 16667"/>
              </a:avLst>
            </a:prstGeom>
            <a:solidFill>
              <a:srgbClr val="2E37E3"/>
            </a:solidFill>
            <a:ln w="9525">
              <a:noFill/>
              <a:round/>
              <a:headEnd/>
              <a:tailEnd/>
            </a:ln>
          </p:spPr>
          <p:txBody>
            <a:bodyPr wrap="none" anchor="ctr"/>
            <a:lstStyle/>
            <a:p>
              <a:endParaRPr lang="en-US"/>
            </a:p>
          </p:txBody>
        </p:sp>
        <p:sp>
          <p:nvSpPr>
            <p:cNvPr id="7" name="Text Box 4"/>
            <p:cNvSpPr txBox="1">
              <a:spLocks noChangeArrowheads="1"/>
            </p:cNvSpPr>
            <p:nvPr/>
          </p:nvSpPr>
          <p:spPr bwMode="auto">
            <a:xfrm>
              <a:off x="2544" y="1896"/>
              <a:ext cx="672" cy="26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dirty="0">
                  <a:solidFill>
                    <a:schemeClr val="tx2"/>
                  </a:solidFill>
                </a:rPr>
                <a:t>DVCs</a:t>
              </a:r>
              <a:endParaRPr lang="en-US" sz="1200" dirty="0">
                <a:solidFill>
                  <a:schemeClr val="tx2"/>
                </a:solidFill>
              </a:endParaRPr>
            </a:p>
          </p:txBody>
        </p:sp>
      </p:grpSp>
      <p:grpSp>
        <p:nvGrpSpPr>
          <p:cNvPr id="8" name="Group 12"/>
          <p:cNvGrpSpPr>
            <a:grpSpLocks/>
          </p:cNvGrpSpPr>
          <p:nvPr/>
        </p:nvGrpSpPr>
        <p:grpSpPr bwMode="auto">
          <a:xfrm>
            <a:off x="6400800" y="2743200"/>
            <a:ext cx="1524000" cy="1066800"/>
            <a:chOff x="4080" y="1680"/>
            <a:chExt cx="960" cy="672"/>
          </a:xfrm>
        </p:grpSpPr>
        <p:sp>
          <p:nvSpPr>
            <p:cNvPr id="9" name="AutoShape 9"/>
            <p:cNvSpPr>
              <a:spLocks noChangeArrowheads="1"/>
            </p:cNvSpPr>
            <p:nvPr/>
          </p:nvSpPr>
          <p:spPr bwMode="auto">
            <a:xfrm>
              <a:off x="4080" y="1680"/>
              <a:ext cx="960" cy="672"/>
            </a:xfrm>
            <a:prstGeom prst="roundRect">
              <a:avLst>
                <a:gd name="adj" fmla="val 16667"/>
              </a:avLst>
            </a:prstGeom>
            <a:solidFill>
              <a:srgbClr val="D92D16"/>
            </a:solidFill>
            <a:ln w="9525">
              <a:noFill/>
              <a:round/>
              <a:headEnd/>
              <a:tailEnd/>
            </a:ln>
          </p:spPr>
          <p:txBody>
            <a:bodyPr wrap="none" anchor="ctr"/>
            <a:lstStyle/>
            <a:p>
              <a:endParaRPr lang="en-US"/>
            </a:p>
          </p:txBody>
        </p:sp>
        <p:sp>
          <p:nvSpPr>
            <p:cNvPr id="10" name="Text Box 5"/>
            <p:cNvSpPr txBox="1">
              <a:spLocks noChangeArrowheads="1"/>
            </p:cNvSpPr>
            <p:nvPr/>
          </p:nvSpPr>
          <p:spPr bwMode="auto">
            <a:xfrm>
              <a:off x="4224" y="1872"/>
              <a:ext cx="672" cy="2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dirty="0">
                  <a:solidFill>
                    <a:schemeClr val="tx2"/>
                  </a:solidFill>
                </a:rPr>
                <a:t>CHE</a:t>
              </a:r>
              <a:endParaRPr lang="en-US" sz="1200" dirty="0">
                <a:solidFill>
                  <a:schemeClr val="tx2"/>
                </a:solidFill>
              </a:endParaRPr>
            </a:p>
          </p:txBody>
        </p:sp>
      </p:grpSp>
      <p:grpSp>
        <p:nvGrpSpPr>
          <p:cNvPr id="11" name="Group 10"/>
          <p:cNvGrpSpPr/>
          <p:nvPr/>
        </p:nvGrpSpPr>
        <p:grpSpPr>
          <a:xfrm>
            <a:off x="1676400" y="2743200"/>
            <a:ext cx="1447800" cy="1066800"/>
            <a:chOff x="1676400" y="2743200"/>
            <a:chExt cx="1447800" cy="1066800"/>
          </a:xfrm>
        </p:grpSpPr>
        <p:sp>
          <p:nvSpPr>
            <p:cNvPr id="12" name="AutoShape 10"/>
            <p:cNvSpPr>
              <a:spLocks noChangeArrowheads="1"/>
            </p:cNvSpPr>
            <p:nvPr/>
          </p:nvSpPr>
          <p:spPr bwMode="auto">
            <a:xfrm>
              <a:off x="1676400" y="2743200"/>
              <a:ext cx="1447800" cy="1066800"/>
            </a:xfrm>
            <a:prstGeom prst="roundRect">
              <a:avLst>
                <a:gd name="adj" fmla="val 16667"/>
              </a:avLst>
            </a:prstGeom>
            <a:solidFill>
              <a:srgbClr val="CCCC33"/>
            </a:solidFill>
            <a:ln w="9525">
              <a:noFill/>
              <a:round/>
              <a:headEnd/>
              <a:tailEnd/>
            </a:ln>
          </p:spPr>
          <p:txBody>
            <a:bodyPr wrap="none" anchor="ctr"/>
            <a:lstStyle/>
            <a:p>
              <a:endParaRPr lang="en-US">
                <a:solidFill>
                  <a:srgbClr val="999933"/>
                </a:solidFill>
              </a:endParaRPr>
            </a:p>
          </p:txBody>
        </p:sp>
        <p:sp>
          <p:nvSpPr>
            <p:cNvPr id="13" name="Text Box 6"/>
            <p:cNvSpPr txBox="1">
              <a:spLocks noChangeArrowheads="1"/>
            </p:cNvSpPr>
            <p:nvPr/>
          </p:nvSpPr>
          <p:spPr bwMode="auto">
            <a:xfrm>
              <a:off x="1905000" y="3030415"/>
              <a:ext cx="990600" cy="458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dirty="0">
                  <a:solidFill>
                    <a:schemeClr val="tx2"/>
                  </a:solidFill>
                </a:rPr>
                <a:t>HEIs</a:t>
              </a:r>
              <a:endParaRPr lang="en-US" sz="1200" dirty="0">
                <a:solidFill>
                  <a:schemeClr val="tx2"/>
                </a:solidFill>
              </a:endParaRPr>
            </a:p>
          </p:txBody>
        </p:sp>
      </p:grpSp>
      <p:grpSp>
        <p:nvGrpSpPr>
          <p:cNvPr id="14" name="Group 15"/>
          <p:cNvGrpSpPr>
            <a:grpSpLocks/>
          </p:cNvGrpSpPr>
          <p:nvPr/>
        </p:nvGrpSpPr>
        <p:grpSpPr bwMode="auto">
          <a:xfrm>
            <a:off x="4038600" y="1447800"/>
            <a:ext cx="1447800" cy="609600"/>
            <a:chOff x="2352" y="816"/>
            <a:chExt cx="912" cy="384"/>
          </a:xfrm>
        </p:grpSpPr>
        <p:sp>
          <p:nvSpPr>
            <p:cNvPr id="15" name="AutoShape 11"/>
            <p:cNvSpPr>
              <a:spLocks noChangeArrowheads="1"/>
            </p:cNvSpPr>
            <p:nvPr/>
          </p:nvSpPr>
          <p:spPr bwMode="auto">
            <a:xfrm>
              <a:off x="2352" y="816"/>
              <a:ext cx="912" cy="384"/>
            </a:xfrm>
            <a:prstGeom prst="roundRect">
              <a:avLst>
                <a:gd name="adj" fmla="val 16667"/>
              </a:avLst>
            </a:prstGeom>
            <a:solidFill>
              <a:srgbClr val="17B017"/>
            </a:solidFill>
            <a:ln w="9525">
              <a:noFill/>
              <a:round/>
              <a:headEnd/>
              <a:tailEnd/>
            </a:ln>
          </p:spPr>
          <p:txBody>
            <a:bodyPr wrap="none" anchor="ctr"/>
            <a:lstStyle/>
            <a:p>
              <a:endParaRPr lang="en-US"/>
            </a:p>
          </p:txBody>
        </p:sp>
        <p:sp>
          <p:nvSpPr>
            <p:cNvPr id="16" name="Text Box 7"/>
            <p:cNvSpPr txBox="1">
              <a:spLocks noChangeArrowheads="1"/>
            </p:cNvSpPr>
            <p:nvPr/>
          </p:nvSpPr>
          <p:spPr bwMode="auto">
            <a:xfrm>
              <a:off x="2376" y="864"/>
              <a:ext cx="864" cy="2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dirty="0">
                  <a:solidFill>
                    <a:schemeClr val="tx2"/>
                  </a:solidFill>
                </a:rPr>
                <a:t>QE reps</a:t>
              </a:r>
              <a:endParaRPr lang="en-US" sz="1200" dirty="0">
                <a:solidFill>
                  <a:schemeClr val="tx2"/>
                </a:solidFill>
              </a:endParaRPr>
            </a:p>
          </p:txBody>
        </p:sp>
      </p:grpSp>
      <p:sp>
        <p:nvSpPr>
          <p:cNvPr id="17" name="Line 16"/>
          <p:cNvSpPr>
            <a:spLocks noChangeShapeType="1"/>
          </p:cNvSpPr>
          <p:nvPr/>
        </p:nvSpPr>
        <p:spPr bwMode="auto">
          <a:xfrm flipV="1">
            <a:off x="2267744" y="1844824"/>
            <a:ext cx="1732756" cy="822176"/>
          </a:xfrm>
          <a:prstGeom prst="line">
            <a:avLst/>
          </a:prstGeom>
          <a:noFill/>
          <a:ln w="25400">
            <a:solidFill>
              <a:schemeClr val="tx2"/>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8" name="Line 18"/>
          <p:cNvSpPr>
            <a:spLocks noChangeShapeType="1"/>
          </p:cNvSpPr>
          <p:nvPr/>
        </p:nvSpPr>
        <p:spPr bwMode="auto">
          <a:xfrm flipH="1" flipV="1">
            <a:off x="5486400" y="1905000"/>
            <a:ext cx="1828800" cy="762000"/>
          </a:xfrm>
          <a:prstGeom prst="line">
            <a:avLst/>
          </a:prstGeom>
          <a:noFill/>
          <a:ln w="25400">
            <a:solidFill>
              <a:schemeClr val="tx2"/>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19"/>
          <p:cNvSpPr>
            <a:spLocks noChangeShapeType="1"/>
          </p:cNvSpPr>
          <p:nvPr/>
        </p:nvSpPr>
        <p:spPr bwMode="auto">
          <a:xfrm flipV="1">
            <a:off x="4800600" y="2105025"/>
            <a:ext cx="0" cy="609600"/>
          </a:xfrm>
          <a:prstGeom prst="line">
            <a:avLst/>
          </a:prstGeom>
          <a:noFill/>
          <a:ln w="25400">
            <a:solidFill>
              <a:schemeClr val="tx2"/>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20"/>
          <p:cNvSpPr>
            <a:spLocks noChangeShapeType="1"/>
          </p:cNvSpPr>
          <p:nvPr/>
        </p:nvSpPr>
        <p:spPr bwMode="auto">
          <a:xfrm rot="16200000" flipV="1">
            <a:off x="6019800" y="3048000"/>
            <a:ext cx="0" cy="609600"/>
          </a:xfrm>
          <a:prstGeom prst="line">
            <a:avLst/>
          </a:prstGeom>
          <a:noFill/>
          <a:ln w="25400">
            <a:solidFill>
              <a:schemeClr val="tx2"/>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21"/>
          <p:cNvSpPr>
            <a:spLocks noChangeShapeType="1"/>
          </p:cNvSpPr>
          <p:nvPr/>
        </p:nvSpPr>
        <p:spPr bwMode="auto">
          <a:xfrm rot="16200000" flipV="1">
            <a:off x="3505200" y="2971800"/>
            <a:ext cx="0" cy="762000"/>
          </a:xfrm>
          <a:prstGeom prst="line">
            <a:avLst/>
          </a:prstGeom>
          <a:noFill/>
          <a:ln w="25400">
            <a:solidFill>
              <a:schemeClr val="tx2"/>
            </a:solidFill>
            <a:round/>
            <a:headEnd type="triangle" w="lg" len="med"/>
            <a:tailEnd type="triangle" w="lg" len="med"/>
          </a:ln>
          <a:extLst>
            <a:ext uri="{909E8E84-426E-40DD-AFC4-6F175D3DCCD1}">
              <a14:hiddenFill xmlns:a14="http://schemas.microsoft.com/office/drawing/2010/main">
                <a:noFill/>
              </a14:hiddenFill>
            </a:ext>
          </a:extLst>
        </p:spPr>
        <p:txBody>
          <a:bodyPr wrap="none" anchor="ctr"/>
          <a:lstStyle/>
          <a:p>
            <a:endParaRPr lang="en-US"/>
          </a:p>
        </p:txBody>
      </p:sp>
      <p:sp>
        <p:nvSpPr>
          <p:cNvPr id="23" name="TextBox 22"/>
          <p:cNvSpPr txBox="1">
            <a:spLocks noChangeArrowheads="1"/>
          </p:cNvSpPr>
          <p:nvPr/>
        </p:nvSpPr>
        <p:spPr bwMode="auto">
          <a:xfrm>
            <a:off x="3276600" y="5410200"/>
            <a:ext cx="1447800" cy="558800"/>
          </a:xfrm>
          <a:prstGeom prst="rect">
            <a:avLst/>
          </a:prstGeom>
          <a:solidFill>
            <a:srgbClr val="951FFF"/>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3600" bIns="93600" anchor="ct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a:solidFill>
                  <a:schemeClr val="tx2"/>
                </a:solidFill>
              </a:rPr>
              <a:t>HESA</a:t>
            </a:r>
          </a:p>
        </p:txBody>
      </p:sp>
      <p:sp>
        <p:nvSpPr>
          <p:cNvPr id="24" name="TextBox 23"/>
          <p:cNvSpPr txBox="1">
            <a:spLocks noChangeArrowheads="1"/>
          </p:cNvSpPr>
          <p:nvPr/>
        </p:nvSpPr>
        <p:spPr bwMode="auto">
          <a:xfrm>
            <a:off x="4800600" y="4572000"/>
            <a:ext cx="1447800" cy="558800"/>
          </a:xfrm>
          <a:prstGeom prst="rect">
            <a:avLst/>
          </a:prstGeom>
          <a:solidFill>
            <a:srgbClr val="951FFF"/>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3600" bIns="93600" anchor="ct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dirty="0">
                <a:solidFill>
                  <a:schemeClr val="tx2"/>
                </a:solidFill>
              </a:rPr>
              <a:t>SAAIR</a:t>
            </a:r>
          </a:p>
        </p:txBody>
      </p:sp>
      <p:sp>
        <p:nvSpPr>
          <p:cNvPr id="25" name="TextBox 24"/>
          <p:cNvSpPr txBox="1">
            <a:spLocks noChangeArrowheads="1"/>
          </p:cNvSpPr>
          <p:nvPr/>
        </p:nvSpPr>
        <p:spPr bwMode="auto">
          <a:xfrm>
            <a:off x="5943600" y="5334000"/>
            <a:ext cx="2057400" cy="558800"/>
          </a:xfrm>
          <a:prstGeom prst="rect">
            <a:avLst/>
          </a:prstGeom>
          <a:solidFill>
            <a:srgbClr val="951FFF"/>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3600" bIns="93600" anchor="ct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a:solidFill>
                  <a:schemeClr val="tx2"/>
                </a:solidFill>
              </a:rPr>
              <a:t>HELTASA</a:t>
            </a:r>
          </a:p>
        </p:txBody>
      </p:sp>
      <p:sp>
        <p:nvSpPr>
          <p:cNvPr id="26" name="TextBox 25"/>
          <p:cNvSpPr txBox="1">
            <a:spLocks noChangeArrowheads="1"/>
          </p:cNvSpPr>
          <p:nvPr/>
        </p:nvSpPr>
        <p:spPr bwMode="auto">
          <a:xfrm>
            <a:off x="1066800" y="4495800"/>
            <a:ext cx="1600200" cy="927100"/>
          </a:xfrm>
          <a:prstGeom prst="rect">
            <a:avLst/>
          </a:prstGeom>
          <a:solidFill>
            <a:srgbClr val="951FFF"/>
          </a:solidFill>
          <a:ln>
            <a:noFill/>
          </a:ln>
          <a:extLst>
            <a:ext uri="{91240B29-F687-4F45-9708-019B960494DF}">
              <a14:hiddenLine xmlns:a14="http://schemas.microsoft.com/office/drawing/2010/main" w="9525">
                <a:solidFill>
                  <a:srgbClr val="000000"/>
                </a:solidFill>
                <a:miter lim="800000"/>
                <a:headEnd/>
                <a:tailEnd/>
              </a14:hiddenLine>
            </a:ext>
          </a:extLst>
        </p:spPr>
        <p:txBody>
          <a:bodyPr tIns="93600" bIns="93600" anchor="ct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dirty="0">
                <a:solidFill>
                  <a:schemeClr val="tx2"/>
                </a:solidFill>
              </a:rPr>
              <a:t>PROF</a:t>
            </a:r>
          </a:p>
          <a:p>
            <a:pPr algn="ctr"/>
            <a:r>
              <a:rPr lang="en-US" dirty="0">
                <a:solidFill>
                  <a:schemeClr val="tx2"/>
                </a:solidFill>
              </a:rPr>
              <a:t>BODIES</a:t>
            </a:r>
          </a:p>
        </p:txBody>
      </p:sp>
    </p:spTree>
    <p:extLst>
      <p:ext uri="{BB962C8B-B14F-4D97-AF65-F5344CB8AC3E}">
        <p14:creationId xmlns:p14="http://schemas.microsoft.com/office/powerpoint/2010/main" val="400785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3" grpId="0" animBg="1"/>
      <p:bldP spid="24" grpId="0" animBg="1"/>
      <p:bldP spid="25"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352426" y="228600"/>
            <a:ext cx="7680960" cy="1066800"/>
          </a:xfrm>
          <a:prstGeom prst="rect">
            <a:avLst/>
          </a:prstGeom>
        </p:spPr>
        <p:txBody>
          <a:bodyPr>
            <a:noAutofit/>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sz="3200" b="1" dirty="0" smtClean="0">
                <a:latin typeface="Arial"/>
                <a:cs typeface="Arial"/>
              </a:rPr>
              <a:t>Both institutionally-based and nationally coordinated </a:t>
            </a:r>
            <a:r>
              <a:rPr lang="en-ZA" sz="3200" b="1" dirty="0">
                <a:latin typeface="Arial"/>
                <a:cs typeface="Arial"/>
              </a:rPr>
              <a:t>activities</a:t>
            </a:r>
          </a:p>
        </p:txBody>
      </p:sp>
      <p:sp>
        <p:nvSpPr>
          <p:cNvPr id="3" name="Oval 2"/>
          <p:cNvSpPr/>
          <p:nvPr/>
        </p:nvSpPr>
        <p:spPr>
          <a:xfrm>
            <a:off x="2555776" y="2060848"/>
            <a:ext cx="4111330" cy="3827104"/>
          </a:xfrm>
          <a:prstGeom prst="ellipse">
            <a:avLst/>
          </a:prstGeom>
          <a:noFill/>
          <a:ln w="222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25" name="Group 24"/>
          <p:cNvGrpSpPr/>
          <p:nvPr/>
        </p:nvGrpSpPr>
        <p:grpSpPr>
          <a:xfrm>
            <a:off x="2123728" y="1916832"/>
            <a:ext cx="4968552" cy="4104456"/>
            <a:chOff x="2123728" y="1916832"/>
            <a:chExt cx="4968552" cy="4104456"/>
          </a:xfrm>
        </p:grpSpPr>
        <p:grpSp>
          <p:nvGrpSpPr>
            <p:cNvPr id="4" name="Group 3"/>
            <p:cNvGrpSpPr/>
            <p:nvPr/>
          </p:nvGrpSpPr>
          <p:grpSpPr>
            <a:xfrm>
              <a:off x="2123728" y="1916832"/>
              <a:ext cx="4968552" cy="4104456"/>
              <a:chOff x="2123728" y="1916832"/>
              <a:chExt cx="4968552" cy="4104456"/>
            </a:xfrm>
          </p:grpSpPr>
          <p:sp>
            <p:nvSpPr>
              <p:cNvPr id="5" name="Rectangle 4"/>
              <p:cNvSpPr>
                <a:spLocks noChangeArrowheads="1"/>
              </p:cNvSpPr>
              <p:nvPr/>
            </p:nvSpPr>
            <p:spPr bwMode="auto">
              <a:xfrm>
                <a:off x="2123728" y="3801852"/>
                <a:ext cx="793817" cy="452233"/>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US"/>
              </a:p>
            </p:txBody>
          </p:sp>
          <p:sp>
            <p:nvSpPr>
              <p:cNvPr id="6" name="Rectangle 5"/>
              <p:cNvSpPr>
                <a:spLocks noChangeArrowheads="1"/>
              </p:cNvSpPr>
              <p:nvPr/>
            </p:nvSpPr>
            <p:spPr bwMode="auto">
              <a:xfrm>
                <a:off x="2514169" y="2388088"/>
                <a:ext cx="793817" cy="452233"/>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US"/>
              </a:p>
            </p:txBody>
          </p:sp>
          <p:sp>
            <p:nvSpPr>
              <p:cNvPr id="7" name="Rectangle 6"/>
              <p:cNvSpPr>
                <a:spLocks noChangeArrowheads="1"/>
              </p:cNvSpPr>
              <p:nvPr/>
            </p:nvSpPr>
            <p:spPr bwMode="auto">
              <a:xfrm>
                <a:off x="4256144" y="5569055"/>
                <a:ext cx="793817" cy="452233"/>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US"/>
              </a:p>
            </p:txBody>
          </p:sp>
          <p:sp>
            <p:nvSpPr>
              <p:cNvPr id="8" name="Rectangle 7"/>
              <p:cNvSpPr>
                <a:spLocks noChangeArrowheads="1"/>
              </p:cNvSpPr>
              <p:nvPr/>
            </p:nvSpPr>
            <p:spPr bwMode="auto">
              <a:xfrm>
                <a:off x="4286179" y="1916832"/>
                <a:ext cx="793817" cy="452233"/>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US"/>
              </a:p>
            </p:txBody>
          </p:sp>
          <p:sp>
            <p:nvSpPr>
              <p:cNvPr id="9" name="Rectangle 8"/>
              <p:cNvSpPr>
                <a:spLocks noChangeArrowheads="1"/>
              </p:cNvSpPr>
              <p:nvPr/>
            </p:nvSpPr>
            <p:spPr bwMode="auto">
              <a:xfrm>
                <a:off x="5847952" y="2329179"/>
                <a:ext cx="793817" cy="452233"/>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US"/>
              </a:p>
            </p:txBody>
          </p:sp>
          <p:sp>
            <p:nvSpPr>
              <p:cNvPr id="10" name="Rectangle 9"/>
              <p:cNvSpPr>
                <a:spLocks noChangeArrowheads="1"/>
              </p:cNvSpPr>
              <p:nvPr/>
            </p:nvSpPr>
            <p:spPr bwMode="auto">
              <a:xfrm>
                <a:off x="5968088" y="5038894"/>
                <a:ext cx="793817" cy="452233"/>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US"/>
              </a:p>
            </p:txBody>
          </p:sp>
          <p:sp>
            <p:nvSpPr>
              <p:cNvPr id="11" name="Rectangle 10"/>
              <p:cNvSpPr>
                <a:spLocks noChangeArrowheads="1"/>
              </p:cNvSpPr>
              <p:nvPr/>
            </p:nvSpPr>
            <p:spPr bwMode="auto">
              <a:xfrm>
                <a:off x="2694376" y="5156708"/>
                <a:ext cx="793817" cy="452233"/>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US"/>
              </a:p>
            </p:txBody>
          </p:sp>
          <p:sp>
            <p:nvSpPr>
              <p:cNvPr id="12" name="Rectangle 11"/>
              <p:cNvSpPr>
                <a:spLocks noChangeArrowheads="1"/>
              </p:cNvSpPr>
              <p:nvPr/>
            </p:nvSpPr>
            <p:spPr bwMode="auto">
              <a:xfrm>
                <a:off x="6298463" y="3742944"/>
                <a:ext cx="793817" cy="452233"/>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US"/>
              </a:p>
            </p:txBody>
          </p:sp>
        </p:grpSp>
        <p:sp>
          <p:nvSpPr>
            <p:cNvPr id="13" name="Rectangle 12"/>
            <p:cNvSpPr>
              <a:spLocks noChangeArrowheads="1"/>
            </p:cNvSpPr>
            <p:nvPr/>
          </p:nvSpPr>
          <p:spPr bwMode="auto">
            <a:xfrm>
              <a:off x="3985840" y="3625130"/>
              <a:ext cx="1289379" cy="764971"/>
            </a:xfrm>
            <a:prstGeom prst="rect">
              <a:avLst/>
            </a:prstGeom>
            <a:solidFill>
              <a:srgbClr val="FFFF00"/>
            </a:solidFill>
            <a:ln w="12700">
              <a:solidFill>
                <a:schemeClr val="tx1">
                  <a:lumMod val="100000"/>
                  <a:lumOff val="0"/>
                </a:schemeClr>
              </a:solidFill>
              <a:miter lim="800000"/>
              <a:headEnd/>
              <a:tailEnd/>
            </a:ln>
            <a:effectLst/>
            <a:extLst/>
          </p:spPr>
          <p:txBody>
            <a:bodyPr rot="0" vert="horz" wrap="square" lIns="91440" tIns="91440" rIns="91440" bIns="91440" anchor="t" anchorCtr="0" upright="1">
              <a:noAutofit/>
            </a:bodyPr>
            <a:lstStyle/>
            <a:p>
              <a:endParaRPr lang="en-US"/>
            </a:p>
          </p:txBody>
        </p:sp>
        <p:grpSp>
          <p:nvGrpSpPr>
            <p:cNvPr id="14" name="Group 13"/>
            <p:cNvGrpSpPr/>
            <p:nvPr/>
          </p:nvGrpSpPr>
          <p:grpSpPr>
            <a:xfrm>
              <a:off x="2994716" y="2417542"/>
              <a:ext cx="3303747" cy="3060291"/>
              <a:chOff x="2994716" y="2417542"/>
              <a:chExt cx="3303747" cy="3060291"/>
            </a:xfrm>
          </p:grpSpPr>
          <p:cxnSp>
            <p:nvCxnSpPr>
              <p:cNvPr id="15" name="Straight Arrow Connector 14"/>
              <p:cNvCxnSpPr/>
              <p:nvPr/>
            </p:nvCxnSpPr>
            <p:spPr>
              <a:xfrm flipH="1">
                <a:off x="4616554" y="4420373"/>
                <a:ext cx="0" cy="1057460"/>
              </a:xfrm>
              <a:prstGeom prst="straightConnector1">
                <a:avLst/>
              </a:prstGeom>
              <a:ln w="22225">
                <a:solidFill>
                  <a:schemeClr val="tx2"/>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2994716" y="3949117"/>
                <a:ext cx="991124" cy="29454"/>
              </a:xfrm>
              <a:prstGeom prst="straightConnector1">
                <a:avLst/>
              </a:prstGeom>
              <a:ln w="22225">
                <a:solidFill>
                  <a:schemeClr val="tx2"/>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505293" y="4449828"/>
                <a:ext cx="690575" cy="670474"/>
              </a:xfrm>
              <a:prstGeom prst="straightConnector1">
                <a:avLst/>
              </a:prstGeom>
              <a:ln w="22225">
                <a:solidFill>
                  <a:schemeClr val="tx2"/>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3347864" y="2780928"/>
                <a:ext cx="750226" cy="735722"/>
              </a:xfrm>
              <a:prstGeom prst="straightConnector1">
                <a:avLst/>
              </a:prstGeom>
              <a:ln w="22225">
                <a:solidFill>
                  <a:schemeClr val="tx2"/>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5157167" y="4479278"/>
                <a:ext cx="750226" cy="735722"/>
              </a:xfrm>
              <a:prstGeom prst="straightConnector1">
                <a:avLst/>
              </a:prstGeom>
              <a:ln w="22225">
                <a:solidFill>
                  <a:schemeClr val="tx2"/>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5307339" y="3978572"/>
                <a:ext cx="991124" cy="29249"/>
              </a:xfrm>
              <a:prstGeom prst="straightConnector1">
                <a:avLst/>
              </a:prstGeom>
              <a:ln w="22225">
                <a:solidFill>
                  <a:schemeClr val="tx2"/>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5076056" y="2780928"/>
                <a:ext cx="720400" cy="731222"/>
              </a:xfrm>
              <a:prstGeom prst="straightConnector1">
                <a:avLst/>
              </a:prstGeom>
              <a:ln w="22225">
                <a:solidFill>
                  <a:schemeClr val="tx2"/>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4616554" y="2417542"/>
                <a:ext cx="0" cy="1057460"/>
              </a:xfrm>
              <a:prstGeom prst="straightConnector1">
                <a:avLst/>
              </a:prstGeom>
              <a:ln w="22225">
                <a:solidFill>
                  <a:schemeClr val="tx2"/>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grpSp>
      <p:sp>
        <p:nvSpPr>
          <p:cNvPr id="23" name="TextBox 22"/>
          <p:cNvSpPr txBox="1"/>
          <p:nvPr/>
        </p:nvSpPr>
        <p:spPr>
          <a:xfrm>
            <a:off x="415802" y="4595160"/>
            <a:ext cx="1872208" cy="707886"/>
          </a:xfrm>
          <a:prstGeom prst="rect">
            <a:avLst/>
          </a:prstGeom>
          <a:noFill/>
        </p:spPr>
        <p:txBody>
          <a:bodyPr wrap="square" rtlCol="0">
            <a:spAutoFit/>
          </a:bodyPr>
          <a:lstStyle/>
          <a:p>
            <a:r>
              <a:rPr lang="en-ZA" sz="2000" dirty="0" smtClean="0">
                <a:solidFill>
                  <a:schemeClr val="tx2"/>
                </a:solidFill>
                <a:latin typeface="Arial" pitchFamily="34" charset="0"/>
                <a:cs typeface="Arial" pitchFamily="34" charset="0"/>
              </a:rPr>
              <a:t>Institutional enhancement</a:t>
            </a:r>
            <a:endParaRPr lang="en-ZA" sz="2000" dirty="0">
              <a:solidFill>
                <a:schemeClr val="tx2"/>
              </a:solidFill>
              <a:latin typeface="Arial" pitchFamily="34" charset="0"/>
              <a:cs typeface="Arial" pitchFamily="34" charset="0"/>
            </a:endParaRPr>
          </a:p>
        </p:txBody>
      </p:sp>
      <p:sp>
        <p:nvSpPr>
          <p:cNvPr id="24" name="TextBox 23"/>
          <p:cNvSpPr txBox="1"/>
          <p:nvPr/>
        </p:nvSpPr>
        <p:spPr>
          <a:xfrm>
            <a:off x="7085459" y="4464338"/>
            <a:ext cx="1872208" cy="707886"/>
          </a:xfrm>
          <a:prstGeom prst="rect">
            <a:avLst/>
          </a:prstGeom>
          <a:noFill/>
        </p:spPr>
        <p:txBody>
          <a:bodyPr wrap="square" rtlCol="0">
            <a:spAutoFit/>
          </a:bodyPr>
          <a:lstStyle/>
          <a:p>
            <a:r>
              <a:rPr lang="en-ZA" sz="2000" dirty="0" smtClean="0">
                <a:solidFill>
                  <a:schemeClr val="tx2"/>
                </a:solidFill>
                <a:latin typeface="Arial" pitchFamily="34" charset="0"/>
                <a:cs typeface="Arial" pitchFamily="34" charset="0"/>
              </a:rPr>
              <a:t>HE system enhancement</a:t>
            </a:r>
            <a:endParaRPr lang="en-ZA" sz="2000" dirty="0">
              <a:solidFill>
                <a:schemeClr val="tx2"/>
              </a:solidFill>
              <a:latin typeface="Arial" pitchFamily="34" charset="0"/>
              <a:cs typeface="Arial" pitchFamily="34" charset="0"/>
            </a:endParaRPr>
          </a:p>
        </p:txBody>
      </p:sp>
    </p:spTree>
    <p:extLst>
      <p:ext uri="{BB962C8B-B14F-4D97-AF65-F5344CB8AC3E}">
        <p14:creationId xmlns:p14="http://schemas.microsoft.com/office/powerpoint/2010/main" val="420941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oup 63"/>
          <p:cNvGrpSpPr/>
          <p:nvPr/>
        </p:nvGrpSpPr>
        <p:grpSpPr>
          <a:xfrm>
            <a:off x="3129280" y="1631950"/>
            <a:ext cx="2787646" cy="127635"/>
            <a:chOff x="0" y="0"/>
            <a:chExt cx="2788054" cy="127635"/>
          </a:xfrm>
        </p:grpSpPr>
        <p:sp>
          <p:nvSpPr>
            <p:cNvPr id="113" name="Rectangle 112"/>
            <p:cNvSpPr>
              <a:spLocks noChangeArrowheads="1"/>
            </p:cNvSpPr>
            <p:nvPr/>
          </p:nvSpPr>
          <p:spPr bwMode="auto">
            <a:xfrm>
              <a:off x="0"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14" name="Rectangle 113"/>
            <p:cNvSpPr>
              <a:spLocks noChangeArrowheads="1"/>
            </p:cNvSpPr>
            <p:nvPr/>
          </p:nvSpPr>
          <p:spPr bwMode="auto">
            <a:xfrm>
              <a:off x="369455"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15" name="Rectangle 114"/>
            <p:cNvSpPr>
              <a:spLocks noChangeArrowheads="1"/>
            </p:cNvSpPr>
            <p:nvPr/>
          </p:nvSpPr>
          <p:spPr bwMode="auto">
            <a:xfrm>
              <a:off x="738909"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16" name="Rectangle 115"/>
            <p:cNvSpPr>
              <a:spLocks noChangeArrowheads="1"/>
            </p:cNvSpPr>
            <p:nvPr/>
          </p:nvSpPr>
          <p:spPr bwMode="auto">
            <a:xfrm>
              <a:off x="1099127"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17" name="Rectangle 116"/>
            <p:cNvSpPr>
              <a:spLocks noChangeArrowheads="1"/>
            </p:cNvSpPr>
            <p:nvPr/>
          </p:nvSpPr>
          <p:spPr bwMode="auto">
            <a:xfrm>
              <a:off x="1468582"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18" name="Rectangle 117"/>
            <p:cNvSpPr>
              <a:spLocks noChangeArrowheads="1"/>
            </p:cNvSpPr>
            <p:nvPr/>
          </p:nvSpPr>
          <p:spPr bwMode="auto">
            <a:xfrm>
              <a:off x="1828800"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19" name="Rectangle 118"/>
            <p:cNvSpPr>
              <a:spLocks noChangeArrowheads="1"/>
            </p:cNvSpPr>
            <p:nvPr/>
          </p:nvSpPr>
          <p:spPr bwMode="auto">
            <a:xfrm>
              <a:off x="2198255"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20" name="Rectangle 119"/>
            <p:cNvSpPr>
              <a:spLocks noChangeArrowheads="1"/>
            </p:cNvSpPr>
            <p:nvPr/>
          </p:nvSpPr>
          <p:spPr bwMode="auto">
            <a:xfrm>
              <a:off x="2567709"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grpSp>
      <p:sp>
        <p:nvSpPr>
          <p:cNvPr id="65" name="Text Box 74"/>
          <p:cNvSpPr txBox="1">
            <a:spLocks noChangeArrowheads="1"/>
          </p:cNvSpPr>
          <p:nvPr/>
        </p:nvSpPr>
        <p:spPr bwMode="auto">
          <a:xfrm>
            <a:off x="3498681" y="1390015"/>
            <a:ext cx="2208979" cy="120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18000" rIns="91440" bIns="18000" anchor="t" anchorCtr="0" upright="1">
            <a:noAutofit/>
          </a:bodyPr>
          <a:lstStyle/>
          <a:p>
            <a:pPr algn="just">
              <a:spcAft>
                <a:spcPts val="0"/>
              </a:spcAft>
            </a:pPr>
            <a:r>
              <a:rPr lang="en-ZA" sz="1400" dirty="0">
                <a:solidFill>
                  <a:schemeClr val="tx2"/>
                </a:solidFill>
                <a:effectLst/>
                <a:latin typeface="Arial" pitchFamily="34" charset="0"/>
                <a:ea typeface="Times New Roman"/>
                <a:cs typeface="Arial" pitchFamily="34" charset="0"/>
              </a:rPr>
              <a:t>Institutional submissions</a:t>
            </a:r>
          </a:p>
        </p:txBody>
      </p:sp>
      <p:sp>
        <p:nvSpPr>
          <p:cNvPr id="66" name="Rectangle 65"/>
          <p:cNvSpPr>
            <a:spLocks noChangeArrowheads="1"/>
          </p:cNvSpPr>
          <p:nvPr/>
        </p:nvSpPr>
        <p:spPr bwMode="auto">
          <a:xfrm>
            <a:off x="4054475" y="2350135"/>
            <a:ext cx="885825" cy="165735"/>
          </a:xfrm>
          <a:prstGeom prst="rect">
            <a:avLst/>
          </a:prstGeom>
          <a:solidFill>
            <a:srgbClr val="FFFF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67" name="Text Box 75"/>
          <p:cNvSpPr txBox="1">
            <a:spLocks noChangeArrowheads="1"/>
          </p:cNvSpPr>
          <p:nvPr/>
        </p:nvSpPr>
        <p:spPr bwMode="auto">
          <a:xfrm>
            <a:off x="4065905" y="2113280"/>
            <a:ext cx="91376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18000" rIns="91440" bIns="18000" anchor="t" anchorCtr="0" upright="1">
            <a:noAutofit/>
          </a:bodyPr>
          <a:lstStyle/>
          <a:p>
            <a:pPr algn="ctr">
              <a:spcAft>
                <a:spcPts val="0"/>
              </a:spcAft>
            </a:pPr>
            <a:r>
              <a:rPr lang="en-ZA" sz="1400">
                <a:solidFill>
                  <a:schemeClr val="tx2"/>
                </a:solidFill>
                <a:effectLst/>
                <a:latin typeface="Arial" pitchFamily="34" charset="0"/>
                <a:ea typeface="Times New Roman"/>
                <a:cs typeface="Arial" pitchFamily="34" charset="0"/>
              </a:rPr>
              <a:t>Analysis</a:t>
            </a:r>
          </a:p>
        </p:txBody>
      </p:sp>
      <p:sp>
        <p:nvSpPr>
          <p:cNvPr id="68" name="Text Box 76"/>
          <p:cNvSpPr txBox="1">
            <a:spLocks noChangeArrowheads="1"/>
          </p:cNvSpPr>
          <p:nvPr/>
        </p:nvSpPr>
        <p:spPr bwMode="auto">
          <a:xfrm>
            <a:off x="3922395" y="2832735"/>
            <a:ext cx="1201420" cy="19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18000" rIns="91440" bIns="18000" anchor="t" anchorCtr="0" upright="1">
            <a:noAutofit/>
          </a:bodyPr>
          <a:lstStyle/>
          <a:p>
            <a:pPr algn="ctr">
              <a:spcAft>
                <a:spcPts val="0"/>
              </a:spcAft>
            </a:pPr>
            <a:r>
              <a:rPr lang="en-ZA" sz="1400">
                <a:solidFill>
                  <a:schemeClr val="tx2"/>
                </a:solidFill>
                <a:effectLst/>
                <a:latin typeface="Arial" pitchFamily="34" charset="0"/>
                <a:ea typeface="Times New Roman"/>
                <a:cs typeface="Arial" pitchFamily="34" charset="0"/>
              </a:rPr>
              <a:t>Feedback</a:t>
            </a:r>
          </a:p>
        </p:txBody>
      </p:sp>
      <p:sp>
        <p:nvSpPr>
          <p:cNvPr id="69" name="Text Box 77"/>
          <p:cNvSpPr txBox="1">
            <a:spLocks noChangeArrowheads="1"/>
          </p:cNvSpPr>
          <p:nvPr/>
        </p:nvSpPr>
        <p:spPr bwMode="auto">
          <a:xfrm>
            <a:off x="3870960" y="3510915"/>
            <a:ext cx="1303020" cy="212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18000" rIns="91440" bIns="18000" anchor="t" anchorCtr="0" upright="1">
            <a:noAutofit/>
          </a:bodyPr>
          <a:lstStyle/>
          <a:p>
            <a:pPr algn="ctr">
              <a:spcAft>
                <a:spcPts val="0"/>
              </a:spcAft>
            </a:pPr>
            <a:r>
              <a:rPr lang="en-ZA" sz="1400" dirty="0">
                <a:solidFill>
                  <a:schemeClr val="tx2"/>
                </a:solidFill>
                <a:effectLst/>
                <a:latin typeface="Arial" pitchFamily="34" charset="0"/>
                <a:ea typeface="Times New Roman"/>
                <a:cs typeface="Arial" pitchFamily="34" charset="0"/>
              </a:rPr>
              <a:t>Collaboration</a:t>
            </a:r>
          </a:p>
        </p:txBody>
      </p:sp>
      <p:sp>
        <p:nvSpPr>
          <p:cNvPr id="70" name="AutoShape 79"/>
          <p:cNvSpPr>
            <a:spLocks noChangeArrowheads="1"/>
          </p:cNvSpPr>
          <p:nvPr/>
        </p:nvSpPr>
        <p:spPr bwMode="auto">
          <a:xfrm>
            <a:off x="4432935" y="1858645"/>
            <a:ext cx="179705" cy="228600"/>
          </a:xfrm>
          <a:prstGeom prst="downArrow">
            <a:avLst>
              <a:gd name="adj1" fmla="val 50000"/>
              <a:gd name="adj2" fmla="val 31690"/>
            </a:avLst>
          </a:prstGeom>
          <a:solidFill>
            <a:srgbClr val="0000FF"/>
          </a:solidFill>
          <a:ln w="19050">
            <a:solidFill>
              <a:srgbClr val="4A7EBB"/>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71" name="AutoShape 80"/>
          <p:cNvSpPr>
            <a:spLocks noChangeArrowheads="1"/>
          </p:cNvSpPr>
          <p:nvPr/>
        </p:nvSpPr>
        <p:spPr bwMode="auto">
          <a:xfrm>
            <a:off x="4441825" y="2578100"/>
            <a:ext cx="179705" cy="228600"/>
          </a:xfrm>
          <a:prstGeom prst="downArrow">
            <a:avLst>
              <a:gd name="adj1" fmla="val 50000"/>
              <a:gd name="adj2" fmla="val 31690"/>
            </a:avLst>
          </a:prstGeom>
          <a:solidFill>
            <a:srgbClr val="0000FF"/>
          </a:solidFill>
          <a:ln w="19050">
            <a:solidFill>
              <a:srgbClr val="4A7EBB"/>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72" name="AutoShape 81"/>
          <p:cNvSpPr>
            <a:spLocks noChangeArrowheads="1"/>
          </p:cNvSpPr>
          <p:nvPr/>
        </p:nvSpPr>
        <p:spPr bwMode="auto">
          <a:xfrm>
            <a:off x="4423410" y="3331210"/>
            <a:ext cx="179705" cy="228600"/>
          </a:xfrm>
          <a:prstGeom prst="downArrow">
            <a:avLst>
              <a:gd name="adj1" fmla="val 50000"/>
              <a:gd name="adj2" fmla="val 31690"/>
            </a:avLst>
          </a:prstGeom>
          <a:solidFill>
            <a:srgbClr val="0000FF"/>
          </a:solidFill>
          <a:ln w="19050">
            <a:solidFill>
              <a:srgbClr val="4A7EBB"/>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grpSp>
        <p:nvGrpSpPr>
          <p:cNvPr id="73" name="Group 72"/>
          <p:cNvGrpSpPr/>
          <p:nvPr/>
        </p:nvGrpSpPr>
        <p:grpSpPr>
          <a:xfrm>
            <a:off x="3293745" y="3827145"/>
            <a:ext cx="2458085" cy="144145"/>
            <a:chOff x="0" y="0"/>
            <a:chExt cx="2458201" cy="144145"/>
          </a:xfrm>
        </p:grpSpPr>
        <p:sp>
          <p:nvSpPr>
            <p:cNvPr id="109" name="Rectangle 108"/>
            <p:cNvSpPr>
              <a:spLocks noChangeArrowheads="1"/>
            </p:cNvSpPr>
            <p:nvPr/>
          </p:nvSpPr>
          <p:spPr bwMode="auto">
            <a:xfrm>
              <a:off x="0" y="0"/>
              <a:ext cx="490855" cy="14414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10" name="Rectangle 109"/>
            <p:cNvSpPr>
              <a:spLocks noChangeArrowheads="1"/>
            </p:cNvSpPr>
            <p:nvPr/>
          </p:nvSpPr>
          <p:spPr bwMode="auto">
            <a:xfrm>
              <a:off x="655782" y="0"/>
              <a:ext cx="490855" cy="14414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11" name="Rectangle 110"/>
            <p:cNvSpPr>
              <a:spLocks noChangeArrowheads="1"/>
            </p:cNvSpPr>
            <p:nvPr/>
          </p:nvSpPr>
          <p:spPr bwMode="auto">
            <a:xfrm>
              <a:off x="1311564" y="0"/>
              <a:ext cx="490855" cy="14414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12" name="Rectangle 111"/>
            <p:cNvSpPr>
              <a:spLocks noChangeArrowheads="1"/>
            </p:cNvSpPr>
            <p:nvPr/>
          </p:nvSpPr>
          <p:spPr bwMode="auto">
            <a:xfrm>
              <a:off x="1967346" y="0"/>
              <a:ext cx="490855" cy="14414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grpSp>
      <p:sp>
        <p:nvSpPr>
          <p:cNvPr id="74" name="Text Box 78"/>
          <p:cNvSpPr txBox="1">
            <a:spLocks noChangeArrowheads="1"/>
          </p:cNvSpPr>
          <p:nvPr/>
        </p:nvSpPr>
        <p:spPr bwMode="auto">
          <a:xfrm>
            <a:off x="4045585" y="4314190"/>
            <a:ext cx="913765"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18000" rIns="91440" bIns="18000" anchor="t" anchorCtr="0" upright="1">
            <a:noAutofit/>
          </a:bodyPr>
          <a:lstStyle/>
          <a:p>
            <a:pPr algn="ctr">
              <a:spcAft>
                <a:spcPts val="0"/>
              </a:spcAft>
            </a:pPr>
            <a:r>
              <a:rPr lang="en-ZA" sz="1400">
                <a:solidFill>
                  <a:schemeClr val="tx2"/>
                </a:solidFill>
                <a:effectLst/>
                <a:latin typeface="Arial" pitchFamily="34" charset="0"/>
                <a:ea typeface="Times New Roman"/>
                <a:cs typeface="Arial" pitchFamily="34" charset="0"/>
              </a:rPr>
              <a:t>Analysis</a:t>
            </a:r>
          </a:p>
        </p:txBody>
      </p:sp>
      <p:sp>
        <p:nvSpPr>
          <p:cNvPr id="75" name="AutoShape 82"/>
          <p:cNvSpPr>
            <a:spLocks noChangeArrowheads="1"/>
          </p:cNvSpPr>
          <p:nvPr/>
        </p:nvSpPr>
        <p:spPr bwMode="auto">
          <a:xfrm>
            <a:off x="4441825" y="4088765"/>
            <a:ext cx="179705" cy="228600"/>
          </a:xfrm>
          <a:prstGeom prst="downArrow">
            <a:avLst>
              <a:gd name="adj1" fmla="val 50000"/>
              <a:gd name="adj2" fmla="val 31690"/>
            </a:avLst>
          </a:prstGeom>
          <a:solidFill>
            <a:srgbClr val="0000FF"/>
          </a:solidFill>
          <a:ln w="19050">
            <a:solidFill>
              <a:srgbClr val="4A7EBB"/>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76" name="AutoShape 84"/>
          <p:cNvSpPr>
            <a:spLocks noChangeArrowheads="1"/>
          </p:cNvSpPr>
          <p:nvPr/>
        </p:nvSpPr>
        <p:spPr bwMode="auto">
          <a:xfrm rot="20613790">
            <a:off x="5741035" y="4270375"/>
            <a:ext cx="1189355" cy="407670"/>
          </a:xfrm>
          <a:prstGeom prst="curvedUpArrow">
            <a:avLst>
              <a:gd name="adj1" fmla="val 26544"/>
              <a:gd name="adj2" fmla="val 80003"/>
              <a:gd name="adj3" fmla="val 37083"/>
            </a:avLst>
          </a:prstGeom>
          <a:solidFill>
            <a:srgbClr val="00B050"/>
          </a:solidFill>
          <a:ln w="19050">
            <a:solidFill>
              <a:srgbClr val="00B050"/>
            </a:solidFill>
            <a:miter lim="800000"/>
            <a:headEnd/>
            <a:tailEnd/>
          </a:ln>
          <a:effectLs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77" name="Text Box 87"/>
          <p:cNvSpPr txBox="1">
            <a:spLocks noChangeArrowheads="1"/>
          </p:cNvSpPr>
          <p:nvPr/>
        </p:nvSpPr>
        <p:spPr bwMode="auto">
          <a:xfrm>
            <a:off x="6293561" y="2784475"/>
            <a:ext cx="1667434" cy="546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91440" rIns="91440" bIns="91440" anchor="t" anchorCtr="0" upright="1">
            <a:noAutofit/>
          </a:bodyPr>
          <a:lstStyle/>
          <a:p>
            <a:pPr algn="ctr">
              <a:spcAft>
                <a:spcPts val="0"/>
              </a:spcAft>
            </a:pPr>
            <a:r>
              <a:rPr lang="en-ZA" sz="1400" dirty="0">
                <a:solidFill>
                  <a:schemeClr val="tx2"/>
                </a:solidFill>
                <a:effectLst/>
                <a:latin typeface="Arial" pitchFamily="34" charset="0"/>
                <a:ea typeface="Times New Roman"/>
                <a:cs typeface="Arial" pitchFamily="34" charset="0"/>
              </a:rPr>
              <a:t>Symposia, working groups</a:t>
            </a:r>
          </a:p>
        </p:txBody>
      </p:sp>
      <p:sp>
        <p:nvSpPr>
          <p:cNvPr id="78" name="Text Box 88"/>
          <p:cNvSpPr txBox="1">
            <a:spLocks noChangeArrowheads="1"/>
          </p:cNvSpPr>
          <p:nvPr/>
        </p:nvSpPr>
        <p:spPr bwMode="auto">
          <a:xfrm>
            <a:off x="6750050" y="3942080"/>
            <a:ext cx="1350342" cy="57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91440" rIns="91440" bIns="91440" anchor="t" anchorCtr="0" upright="1">
            <a:noAutofit/>
          </a:bodyPr>
          <a:lstStyle/>
          <a:p>
            <a:pPr algn="ctr">
              <a:spcAft>
                <a:spcPts val="0"/>
              </a:spcAft>
            </a:pPr>
            <a:r>
              <a:rPr lang="en-ZA" sz="1400" dirty="0">
                <a:solidFill>
                  <a:schemeClr val="tx2"/>
                </a:solidFill>
                <a:effectLst/>
                <a:latin typeface="Arial" pitchFamily="34" charset="0"/>
                <a:ea typeface="Times New Roman"/>
                <a:cs typeface="Arial" pitchFamily="34" charset="0"/>
              </a:rPr>
              <a:t>Projects of other bodies</a:t>
            </a:r>
          </a:p>
        </p:txBody>
      </p:sp>
      <p:sp>
        <p:nvSpPr>
          <p:cNvPr id="79" name="Text Box 89"/>
          <p:cNvSpPr txBox="1">
            <a:spLocks noChangeArrowheads="1"/>
          </p:cNvSpPr>
          <p:nvPr/>
        </p:nvSpPr>
        <p:spPr bwMode="auto">
          <a:xfrm>
            <a:off x="6899274" y="5532756"/>
            <a:ext cx="1777181" cy="769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91440" rIns="91440" bIns="91440" anchor="t" anchorCtr="0" upright="1">
            <a:noAutofit/>
          </a:bodyPr>
          <a:lstStyle/>
          <a:p>
            <a:pPr algn="ctr">
              <a:spcAft>
                <a:spcPts val="0"/>
              </a:spcAft>
            </a:pPr>
            <a:r>
              <a:rPr lang="en-ZA" sz="1400" dirty="0">
                <a:solidFill>
                  <a:schemeClr val="tx2"/>
                </a:solidFill>
                <a:effectLst/>
                <a:latin typeface="Arial" pitchFamily="34" charset="0"/>
                <a:ea typeface="Times New Roman"/>
                <a:cs typeface="Arial" pitchFamily="34" charset="0"/>
              </a:rPr>
              <a:t>Institutional capacity development</a:t>
            </a:r>
          </a:p>
        </p:txBody>
      </p:sp>
      <p:sp>
        <p:nvSpPr>
          <p:cNvPr id="80" name="Text Box 88"/>
          <p:cNvSpPr txBox="1">
            <a:spLocks noChangeArrowheads="1"/>
          </p:cNvSpPr>
          <p:nvPr/>
        </p:nvSpPr>
        <p:spPr bwMode="auto">
          <a:xfrm>
            <a:off x="6843394" y="4839335"/>
            <a:ext cx="1329005" cy="568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91440" rIns="91440" bIns="91440" anchor="t" anchorCtr="0" upright="1">
            <a:noAutofit/>
          </a:bodyPr>
          <a:lstStyle/>
          <a:p>
            <a:pPr algn="ctr">
              <a:spcAft>
                <a:spcPts val="0"/>
              </a:spcAft>
            </a:pPr>
            <a:r>
              <a:rPr lang="en-ZA" sz="1400" dirty="0">
                <a:solidFill>
                  <a:schemeClr val="tx2"/>
                </a:solidFill>
                <a:effectLst/>
                <a:latin typeface="Arial" pitchFamily="34" charset="0"/>
                <a:ea typeface="Times New Roman"/>
                <a:cs typeface="Arial" pitchFamily="34" charset="0"/>
              </a:rPr>
              <a:t>Research projects</a:t>
            </a:r>
          </a:p>
        </p:txBody>
      </p:sp>
      <p:sp>
        <p:nvSpPr>
          <p:cNvPr id="81" name="AutoShape 83"/>
          <p:cNvSpPr>
            <a:spLocks noChangeArrowheads="1"/>
          </p:cNvSpPr>
          <p:nvPr/>
        </p:nvSpPr>
        <p:spPr bwMode="auto">
          <a:xfrm flipH="1" flipV="1">
            <a:off x="2125345" y="703580"/>
            <a:ext cx="914400" cy="5375275"/>
          </a:xfrm>
          <a:prstGeom prst="curvedLeftArrow">
            <a:avLst>
              <a:gd name="adj1" fmla="val 22729"/>
              <a:gd name="adj2" fmla="val 99204"/>
              <a:gd name="adj3" fmla="val 36350"/>
            </a:avLst>
          </a:prstGeom>
          <a:solidFill>
            <a:srgbClr val="0000FF"/>
          </a:solidFill>
          <a:ln w="19050">
            <a:solidFill>
              <a:srgbClr val="0070C0"/>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82" name="Rectangle 81"/>
          <p:cNvSpPr>
            <a:spLocks noChangeArrowheads="1"/>
          </p:cNvSpPr>
          <p:nvPr/>
        </p:nvSpPr>
        <p:spPr bwMode="auto">
          <a:xfrm>
            <a:off x="3642360" y="913130"/>
            <a:ext cx="1761490" cy="178435"/>
          </a:xfrm>
          <a:prstGeom prst="rect">
            <a:avLst/>
          </a:prstGeom>
          <a:solidFill>
            <a:srgbClr val="FFFF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83" name="Text Box 74"/>
          <p:cNvSpPr txBox="1">
            <a:spLocks noChangeArrowheads="1"/>
          </p:cNvSpPr>
          <p:nvPr/>
        </p:nvSpPr>
        <p:spPr bwMode="auto">
          <a:xfrm>
            <a:off x="3578354" y="635643"/>
            <a:ext cx="1809281" cy="230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18000" rIns="91440" bIns="18000" anchor="t" anchorCtr="0" upright="1">
            <a:noAutofit/>
          </a:bodyPr>
          <a:lstStyle/>
          <a:p>
            <a:pPr algn="just">
              <a:spcAft>
                <a:spcPts val="0"/>
              </a:spcAft>
            </a:pPr>
            <a:r>
              <a:rPr lang="en-ZA" sz="1400" dirty="0">
                <a:solidFill>
                  <a:schemeClr val="tx2"/>
                </a:solidFill>
                <a:effectLst/>
                <a:latin typeface="Arial" pitchFamily="34" charset="0"/>
                <a:ea typeface="Times New Roman"/>
                <a:cs typeface="Arial" pitchFamily="34" charset="0"/>
              </a:rPr>
              <a:t>Select focus areas</a:t>
            </a:r>
          </a:p>
        </p:txBody>
      </p:sp>
      <p:sp>
        <p:nvSpPr>
          <p:cNvPr id="84" name="Text Box 89"/>
          <p:cNvSpPr txBox="1">
            <a:spLocks noChangeArrowheads="1"/>
          </p:cNvSpPr>
          <p:nvPr/>
        </p:nvSpPr>
        <p:spPr bwMode="auto">
          <a:xfrm>
            <a:off x="971600" y="2784475"/>
            <a:ext cx="1236295" cy="738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91440" rIns="91440" bIns="91440" anchor="t" anchorCtr="0" upright="1">
            <a:noAutofit/>
          </a:bodyPr>
          <a:lstStyle/>
          <a:p>
            <a:pPr algn="ctr">
              <a:spcAft>
                <a:spcPts val="0"/>
              </a:spcAft>
            </a:pPr>
            <a:r>
              <a:rPr lang="en-ZA" sz="1400" dirty="0">
                <a:solidFill>
                  <a:schemeClr val="tx2"/>
                </a:solidFill>
                <a:effectLst/>
                <a:latin typeface="Arial" pitchFamily="34" charset="0"/>
                <a:ea typeface="Times New Roman"/>
                <a:cs typeface="Arial" pitchFamily="34" charset="0"/>
              </a:rPr>
              <a:t>Individual Institutional feedback</a:t>
            </a:r>
          </a:p>
        </p:txBody>
      </p:sp>
      <p:sp>
        <p:nvSpPr>
          <p:cNvPr id="85" name="Text Box 76"/>
          <p:cNvSpPr txBox="1">
            <a:spLocks noChangeArrowheads="1"/>
          </p:cNvSpPr>
          <p:nvPr/>
        </p:nvSpPr>
        <p:spPr bwMode="auto">
          <a:xfrm>
            <a:off x="3922395" y="5044440"/>
            <a:ext cx="1201420" cy="19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18000" rIns="91440" bIns="18000" anchor="t" anchorCtr="0" upright="1">
            <a:noAutofit/>
          </a:bodyPr>
          <a:lstStyle/>
          <a:p>
            <a:pPr algn="ctr">
              <a:spcAft>
                <a:spcPts val="0"/>
              </a:spcAft>
            </a:pPr>
            <a:r>
              <a:rPr lang="en-ZA" sz="1400">
                <a:solidFill>
                  <a:schemeClr val="tx2"/>
                </a:solidFill>
                <a:effectLst/>
                <a:latin typeface="Arial" pitchFamily="34" charset="0"/>
                <a:ea typeface="Times New Roman"/>
                <a:cs typeface="Arial" pitchFamily="34" charset="0"/>
              </a:rPr>
              <a:t>Feedback</a:t>
            </a:r>
          </a:p>
        </p:txBody>
      </p:sp>
      <p:sp>
        <p:nvSpPr>
          <p:cNvPr id="86" name="AutoShape 80"/>
          <p:cNvSpPr>
            <a:spLocks noChangeArrowheads="1"/>
          </p:cNvSpPr>
          <p:nvPr/>
        </p:nvSpPr>
        <p:spPr bwMode="auto">
          <a:xfrm>
            <a:off x="4441825" y="4826635"/>
            <a:ext cx="179705" cy="228600"/>
          </a:xfrm>
          <a:prstGeom prst="downArrow">
            <a:avLst>
              <a:gd name="adj1" fmla="val 50000"/>
              <a:gd name="adj2" fmla="val 31690"/>
            </a:avLst>
          </a:prstGeom>
          <a:solidFill>
            <a:srgbClr val="0000FF"/>
          </a:solidFill>
          <a:ln w="19050">
            <a:solidFill>
              <a:srgbClr val="4A7EBB"/>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87" name="AutoShape 84"/>
          <p:cNvSpPr>
            <a:spLocks noChangeArrowheads="1"/>
          </p:cNvSpPr>
          <p:nvPr/>
        </p:nvSpPr>
        <p:spPr bwMode="auto">
          <a:xfrm rot="20613790">
            <a:off x="5785485" y="3438525"/>
            <a:ext cx="1106170" cy="457200"/>
          </a:xfrm>
          <a:prstGeom prst="curvedUpArrow">
            <a:avLst>
              <a:gd name="adj1" fmla="val 26544"/>
              <a:gd name="adj2" fmla="val 80003"/>
              <a:gd name="adj3" fmla="val 37083"/>
            </a:avLst>
          </a:prstGeom>
          <a:solidFill>
            <a:srgbClr val="00B050"/>
          </a:solidFill>
          <a:ln w="19050">
            <a:solidFill>
              <a:srgbClr val="00B050"/>
            </a:solidFill>
            <a:miter lim="800000"/>
            <a:headEnd/>
            <a:tailEnd/>
          </a:ln>
          <a:effectLs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88" name="Text Box 74"/>
          <p:cNvSpPr txBox="1">
            <a:spLocks noChangeArrowheads="1"/>
          </p:cNvSpPr>
          <p:nvPr/>
        </p:nvSpPr>
        <p:spPr bwMode="auto">
          <a:xfrm>
            <a:off x="3498681" y="5761355"/>
            <a:ext cx="2048845" cy="228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18000" rIns="91440" bIns="18000" anchor="t" anchorCtr="0" upright="1">
            <a:noAutofit/>
          </a:bodyPr>
          <a:lstStyle/>
          <a:p>
            <a:pPr algn="just">
              <a:spcAft>
                <a:spcPts val="0"/>
              </a:spcAft>
            </a:pPr>
            <a:r>
              <a:rPr lang="en-ZA" sz="1400" dirty="0">
                <a:solidFill>
                  <a:schemeClr val="tx2"/>
                </a:solidFill>
                <a:effectLst/>
                <a:latin typeface="Arial" pitchFamily="34" charset="0"/>
                <a:ea typeface="Times New Roman"/>
                <a:cs typeface="Arial" pitchFamily="34" charset="0"/>
              </a:rPr>
              <a:t>Institutional reports</a:t>
            </a:r>
          </a:p>
        </p:txBody>
      </p:sp>
      <p:sp>
        <p:nvSpPr>
          <p:cNvPr id="89" name="AutoShape 80"/>
          <p:cNvSpPr>
            <a:spLocks noChangeArrowheads="1"/>
          </p:cNvSpPr>
          <p:nvPr/>
        </p:nvSpPr>
        <p:spPr bwMode="auto">
          <a:xfrm>
            <a:off x="4433570" y="5543550"/>
            <a:ext cx="179705" cy="228600"/>
          </a:xfrm>
          <a:prstGeom prst="downArrow">
            <a:avLst>
              <a:gd name="adj1" fmla="val 50000"/>
              <a:gd name="adj2" fmla="val 31690"/>
            </a:avLst>
          </a:prstGeom>
          <a:solidFill>
            <a:srgbClr val="0000FF"/>
          </a:solidFill>
          <a:ln w="19050">
            <a:solidFill>
              <a:srgbClr val="4A7EBB"/>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90" name="AutoShape 84"/>
          <p:cNvSpPr>
            <a:spLocks noChangeArrowheads="1"/>
          </p:cNvSpPr>
          <p:nvPr/>
        </p:nvSpPr>
        <p:spPr bwMode="auto">
          <a:xfrm rot="20613790">
            <a:off x="5984875" y="5074285"/>
            <a:ext cx="990600" cy="407670"/>
          </a:xfrm>
          <a:prstGeom prst="curvedUpArrow">
            <a:avLst>
              <a:gd name="adj1" fmla="val 26544"/>
              <a:gd name="adj2" fmla="val 80003"/>
              <a:gd name="adj3" fmla="val 37083"/>
            </a:avLst>
          </a:prstGeom>
          <a:solidFill>
            <a:srgbClr val="00B050"/>
          </a:solidFill>
          <a:ln w="19050">
            <a:solidFill>
              <a:srgbClr val="00B050"/>
            </a:solidFill>
            <a:miter lim="800000"/>
            <a:headEnd/>
            <a:tailEnd/>
          </a:ln>
          <a:effectLs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91" name="AutoShape 84"/>
          <p:cNvSpPr>
            <a:spLocks noChangeArrowheads="1"/>
          </p:cNvSpPr>
          <p:nvPr/>
        </p:nvSpPr>
        <p:spPr bwMode="auto">
          <a:xfrm rot="20613790">
            <a:off x="6119495" y="5758815"/>
            <a:ext cx="1017270" cy="407670"/>
          </a:xfrm>
          <a:prstGeom prst="curvedUpArrow">
            <a:avLst>
              <a:gd name="adj1" fmla="val 26544"/>
              <a:gd name="adj2" fmla="val 80003"/>
              <a:gd name="adj3" fmla="val 37083"/>
            </a:avLst>
          </a:prstGeom>
          <a:solidFill>
            <a:srgbClr val="00B050"/>
          </a:solidFill>
          <a:ln w="19050">
            <a:solidFill>
              <a:srgbClr val="00B050"/>
            </a:solidFill>
            <a:miter lim="800000"/>
            <a:headEnd/>
            <a:tailEnd/>
          </a:ln>
          <a:effectLs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92" name="AutoShape 79"/>
          <p:cNvSpPr>
            <a:spLocks noChangeArrowheads="1"/>
          </p:cNvSpPr>
          <p:nvPr/>
        </p:nvSpPr>
        <p:spPr bwMode="auto">
          <a:xfrm>
            <a:off x="4432935" y="1181735"/>
            <a:ext cx="179705" cy="228600"/>
          </a:xfrm>
          <a:prstGeom prst="downArrow">
            <a:avLst>
              <a:gd name="adj1" fmla="val 50000"/>
              <a:gd name="adj2" fmla="val 31690"/>
            </a:avLst>
          </a:prstGeom>
          <a:solidFill>
            <a:srgbClr val="0000FF"/>
          </a:solidFill>
          <a:ln w="19050">
            <a:solidFill>
              <a:srgbClr val="4A7EBB"/>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grpSp>
        <p:nvGrpSpPr>
          <p:cNvPr id="93" name="Group 92"/>
          <p:cNvGrpSpPr/>
          <p:nvPr/>
        </p:nvGrpSpPr>
        <p:grpSpPr>
          <a:xfrm>
            <a:off x="3129280" y="5989955"/>
            <a:ext cx="2787646" cy="127635"/>
            <a:chOff x="0" y="0"/>
            <a:chExt cx="2788054" cy="127635"/>
          </a:xfrm>
        </p:grpSpPr>
        <p:sp>
          <p:nvSpPr>
            <p:cNvPr id="101" name="Rectangle 100"/>
            <p:cNvSpPr>
              <a:spLocks noChangeArrowheads="1"/>
            </p:cNvSpPr>
            <p:nvPr/>
          </p:nvSpPr>
          <p:spPr bwMode="auto">
            <a:xfrm>
              <a:off x="0"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02" name="Rectangle 101"/>
            <p:cNvSpPr>
              <a:spLocks noChangeArrowheads="1"/>
            </p:cNvSpPr>
            <p:nvPr/>
          </p:nvSpPr>
          <p:spPr bwMode="auto">
            <a:xfrm>
              <a:off x="369455"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03" name="Rectangle 102"/>
            <p:cNvSpPr>
              <a:spLocks noChangeArrowheads="1"/>
            </p:cNvSpPr>
            <p:nvPr/>
          </p:nvSpPr>
          <p:spPr bwMode="auto">
            <a:xfrm>
              <a:off x="738909"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04" name="Rectangle 103"/>
            <p:cNvSpPr>
              <a:spLocks noChangeArrowheads="1"/>
            </p:cNvSpPr>
            <p:nvPr/>
          </p:nvSpPr>
          <p:spPr bwMode="auto">
            <a:xfrm>
              <a:off x="1099127"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05" name="Rectangle 104"/>
            <p:cNvSpPr>
              <a:spLocks noChangeArrowheads="1"/>
            </p:cNvSpPr>
            <p:nvPr/>
          </p:nvSpPr>
          <p:spPr bwMode="auto">
            <a:xfrm>
              <a:off x="1468582"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06" name="Rectangle 105"/>
            <p:cNvSpPr>
              <a:spLocks noChangeArrowheads="1"/>
            </p:cNvSpPr>
            <p:nvPr/>
          </p:nvSpPr>
          <p:spPr bwMode="auto">
            <a:xfrm>
              <a:off x="1828800"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07" name="Rectangle 106"/>
            <p:cNvSpPr>
              <a:spLocks noChangeArrowheads="1"/>
            </p:cNvSpPr>
            <p:nvPr/>
          </p:nvSpPr>
          <p:spPr bwMode="auto">
            <a:xfrm>
              <a:off x="2198255"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08" name="Rectangle 107"/>
            <p:cNvSpPr>
              <a:spLocks noChangeArrowheads="1"/>
            </p:cNvSpPr>
            <p:nvPr/>
          </p:nvSpPr>
          <p:spPr bwMode="auto">
            <a:xfrm>
              <a:off x="2567709" y="0"/>
              <a:ext cx="220345" cy="127635"/>
            </a:xfrm>
            <a:prstGeom prst="rect">
              <a:avLst/>
            </a:prstGeom>
            <a:solidFill>
              <a:srgbClr val="FF00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grpSp>
      <p:sp>
        <p:nvSpPr>
          <p:cNvPr id="94" name="Rectangle 93"/>
          <p:cNvSpPr>
            <a:spLocks noChangeArrowheads="1"/>
          </p:cNvSpPr>
          <p:nvPr/>
        </p:nvSpPr>
        <p:spPr bwMode="auto">
          <a:xfrm>
            <a:off x="4086225" y="4571365"/>
            <a:ext cx="885825" cy="165735"/>
          </a:xfrm>
          <a:prstGeom prst="rect">
            <a:avLst/>
          </a:prstGeom>
          <a:solidFill>
            <a:srgbClr val="FFFF00"/>
          </a:solidFill>
          <a:ln w="12700">
            <a:solidFill>
              <a:schemeClr val="tx1">
                <a:lumMod val="100000"/>
                <a:lumOff val="0"/>
              </a:schemeClr>
            </a:solidFill>
            <a:miter lim="800000"/>
            <a:headEnd/>
            <a:tailEnd/>
          </a:ln>
          <a:effectLst/>
          <a:extLst>
            <a:ext uri="{AF507438-7753-43E0-B8FC-AC1667EBCBE1}">
              <a14:hiddenEffects xmlns:a14="http://schemas.microsoft.com/office/drawing/2010/main">
                <a:effectLst>
                  <a:outerShdw dist="25400" dir="5400000" algn="ctr" rotWithShape="0">
                    <a:srgbClr val="808080">
                      <a:alpha val="35001"/>
                    </a:srgbClr>
                  </a:outerShdw>
                </a:effectLst>
              </a14:hiddenEffects>
            </a:ex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grpSp>
        <p:nvGrpSpPr>
          <p:cNvPr id="95" name="Group 94"/>
          <p:cNvGrpSpPr/>
          <p:nvPr/>
        </p:nvGrpSpPr>
        <p:grpSpPr>
          <a:xfrm>
            <a:off x="3159760" y="3034665"/>
            <a:ext cx="2733675" cy="221614"/>
            <a:chOff x="0" y="0"/>
            <a:chExt cx="2733675" cy="221673"/>
          </a:xfrm>
        </p:grpSpPr>
        <p:sp>
          <p:nvSpPr>
            <p:cNvPr id="99" name="Rectangle 98"/>
            <p:cNvSpPr>
              <a:spLocks noChangeArrowheads="1"/>
            </p:cNvSpPr>
            <p:nvPr/>
          </p:nvSpPr>
          <p:spPr bwMode="auto">
            <a:xfrm>
              <a:off x="0" y="0"/>
              <a:ext cx="2733675" cy="101600"/>
            </a:xfrm>
            <a:prstGeom prst="rect">
              <a:avLst/>
            </a:prstGeom>
            <a:solidFill>
              <a:srgbClr val="FF0000"/>
            </a:solidFill>
            <a:ln w="12700">
              <a:solidFill>
                <a:schemeClr val="tx1">
                  <a:lumMod val="100000"/>
                  <a:lumOff val="0"/>
                </a:schemeClr>
              </a:solidFill>
              <a:miter lim="800000"/>
              <a:headEnd/>
              <a:tailEnd/>
            </a:ln>
            <a:effectLs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100" name="Rectangle 99"/>
            <p:cNvSpPr>
              <a:spLocks noChangeArrowheads="1"/>
            </p:cNvSpPr>
            <p:nvPr/>
          </p:nvSpPr>
          <p:spPr bwMode="auto">
            <a:xfrm>
              <a:off x="0" y="101600"/>
              <a:ext cx="2733675" cy="120073"/>
            </a:xfrm>
            <a:prstGeom prst="rect">
              <a:avLst/>
            </a:prstGeom>
            <a:solidFill>
              <a:srgbClr val="FFFF00"/>
            </a:solidFill>
            <a:ln w="12700">
              <a:solidFill>
                <a:schemeClr val="tx1">
                  <a:lumMod val="100000"/>
                  <a:lumOff val="0"/>
                </a:schemeClr>
              </a:solidFill>
              <a:miter lim="800000"/>
              <a:headEnd/>
              <a:tailEnd/>
            </a:ln>
            <a:effectLs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grpSp>
      <p:grpSp>
        <p:nvGrpSpPr>
          <p:cNvPr id="96" name="Group 95"/>
          <p:cNvGrpSpPr/>
          <p:nvPr/>
        </p:nvGrpSpPr>
        <p:grpSpPr>
          <a:xfrm>
            <a:off x="3182620" y="5246370"/>
            <a:ext cx="2733675" cy="221614"/>
            <a:chOff x="0" y="0"/>
            <a:chExt cx="2733675" cy="221673"/>
          </a:xfrm>
        </p:grpSpPr>
        <p:sp>
          <p:nvSpPr>
            <p:cNvPr id="97" name="Rectangle 96"/>
            <p:cNvSpPr>
              <a:spLocks noChangeArrowheads="1"/>
            </p:cNvSpPr>
            <p:nvPr/>
          </p:nvSpPr>
          <p:spPr bwMode="auto">
            <a:xfrm>
              <a:off x="0" y="0"/>
              <a:ext cx="2733675" cy="101600"/>
            </a:xfrm>
            <a:prstGeom prst="rect">
              <a:avLst/>
            </a:prstGeom>
            <a:solidFill>
              <a:srgbClr val="FF0000"/>
            </a:solidFill>
            <a:ln w="12700">
              <a:solidFill>
                <a:schemeClr val="tx1">
                  <a:lumMod val="100000"/>
                  <a:lumOff val="0"/>
                </a:schemeClr>
              </a:solidFill>
              <a:miter lim="800000"/>
              <a:headEnd/>
              <a:tailEnd/>
            </a:ln>
            <a:effectLs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sp>
          <p:nvSpPr>
            <p:cNvPr id="98" name="Rectangle 97"/>
            <p:cNvSpPr>
              <a:spLocks noChangeArrowheads="1"/>
            </p:cNvSpPr>
            <p:nvPr/>
          </p:nvSpPr>
          <p:spPr bwMode="auto">
            <a:xfrm>
              <a:off x="0" y="101600"/>
              <a:ext cx="2733675" cy="120073"/>
            </a:xfrm>
            <a:prstGeom prst="rect">
              <a:avLst/>
            </a:prstGeom>
            <a:solidFill>
              <a:srgbClr val="FFFF00"/>
            </a:solidFill>
            <a:ln w="12700">
              <a:solidFill>
                <a:schemeClr val="tx1">
                  <a:lumMod val="100000"/>
                  <a:lumOff val="0"/>
                </a:schemeClr>
              </a:solidFill>
              <a:miter lim="800000"/>
              <a:headEnd/>
              <a:tailEnd/>
            </a:ln>
            <a:effectLst/>
            <a:extLst/>
          </p:spPr>
          <p:txBody>
            <a:bodyPr rot="0" vert="horz" wrap="square" lIns="91440" tIns="91440" rIns="91440" bIns="91440" anchor="t" anchorCtr="0" upright="1">
              <a:noAutofit/>
            </a:bodyPr>
            <a:lstStyle/>
            <a:p>
              <a:endParaRPr lang="en-ZA" sz="1400">
                <a:solidFill>
                  <a:schemeClr val="tx2"/>
                </a:solidFill>
                <a:latin typeface="Arial" pitchFamily="34" charset="0"/>
                <a:cs typeface="Arial" pitchFamily="34" charset="0"/>
              </a:endParaRPr>
            </a:p>
          </p:txBody>
        </p:sp>
      </p:grpSp>
      <p:sp>
        <p:nvSpPr>
          <p:cNvPr id="121" name="Title 61"/>
          <p:cNvSpPr txBox="1">
            <a:spLocks/>
          </p:cNvSpPr>
          <p:nvPr/>
        </p:nvSpPr>
        <p:spPr>
          <a:xfrm>
            <a:off x="419432" y="395505"/>
            <a:ext cx="1992328" cy="522295"/>
          </a:xfrm>
          <a:prstGeom prst="rect">
            <a:avLst/>
          </a:prstGeom>
        </p:spPr>
        <p:txBody>
          <a:bodyPr>
            <a:noAutofit/>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sz="3200" b="1" dirty="0" smtClean="0">
                <a:latin typeface="Arial" pitchFamily="34" charset="0"/>
                <a:cs typeface="Arial" pitchFamily="34" charset="0"/>
              </a:rPr>
              <a:t>Process</a:t>
            </a:r>
            <a:endParaRPr lang="en-ZA" sz="3200" b="1" dirty="0">
              <a:latin typeface="Arial" pitchFamily="34" charset="0"/>
              <a:cs typeface="Arial" pitchFamily="34" charset="0"/>
            </a:endParaRPr>
          </a:p>
        </p:txBody>
      </p:sp>
    </p:spTree>
    <p:extLst>
      <p:ext uri="{BB962C8B-B14F-4D97-AF65-F5344CB8AC3E}">
        <p14:creationId xmlns:p14="http://schemas.microsoft.com/office/powerpoint/2010/main" val="313562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8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9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8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8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77"/>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9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0"/>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91"/>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animBg="1"/>
      <p:bldP spid="67" grpId="0"/>
      <p:bldP spid="68" grpId="0"/>
      <p:bldP spid="69" grpId="0"/>
      <p:bldP spid="70" grpId="0" animBg="1"/>
      <p:bldP spid="71" grpId="0" animBg="1"/>
      <p:bldP spid="72" grpId="0" animBg="1"/>
      <p:bldP spid="74" grpId="0"/>
      <p:bldP spid="75" grpId="0" animBg="1"/>
      <p:bldP spid="76" grpId="0" animBg="1"/>
      <p:bldP spid="77" grpId="0"/>
      <p:bldP spid="78" grpId="0"/>
      <p:bldP spid="79" grpId="0"/>
      <p:bldP spid="80" grpId="0"/>
      <p:bldP spid="81" grpId="0" animBg="1"/>
      <p:bldP spid="82" grpId="0" animBg="1"/>
      <p:bldP spid="83" grpId="0"/>
      <p:bldP spid="84" grpId="0"/>
      <p:bldP spid="85" grpId="0"/>
      <p:bldP spid="86" grpId="0" animBg="1"/>
      <p:bldP spid="87" grpId="0" animBg="1"/>
      <p:bldP spid="88" grpId="0"/>
      <p:bldP spid="89" grpId="0" animBg="1"/>
      <p:bldP spid="90" grpId="0" animBg="1"/>
      <p:bldP spid="91" grpId="0" animBg="1"/>
      <p:bldP spid="92" grpId="0" animBg="1"/>
      <p:bldP spid="9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352426" y="228600"/>
            <a:ext cx="7680960" cy="752128"/>
          </a:xfrm>
          <a:prstGeom prst="rect">
            <a:avLst/>
          </a:prstGeom>
        </p:spPr>
        <p:txBody>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smtClean="0"/>
              <a:t>Enhancing…</a:t>
            </a:r>
            <a:endParaRPr lang="en-ZA" dirty="0"/>
          </a:p>
        </p:txBody>
      </p:sp>
      <p:sp>
        <p:nvSpPr>
          <p:cNvPr id="3" name="TextBox 2"/>
          <p:cNvSpPr txBox="1"/>
          <p:nvPr/>
        </p:nvSpPr>
        <p:spPr>
          <a:xfrm>
            <a:off x="6588374" y="1818435"/>
            <a:ext cx="1445012" cy="400110"/>
          </a:xfrm>
          <a:prstGeom prst="rect">
            <a:avLst/>
          </a:prstGeom>
          <a:noFill/>
        </p:spPr>
        <p:txBody>
          <a:bodyPr wrap="square" rtlCol="0">
            <a:spAutoFit/>
          </a:bodyPr>
          <a:lstStyle/>
          <a:p>
            <a:r>
              <a:rPr lang="en-ZA" sz="2000" b="1" dirty="0">
                <a:solidFill>
                  <a:srgbClr val="FFFF00"/>
                </a:solidFill>
                <a:latin typeface="Arial" pitchFamily="34" charset="0"/>
                <a:cs typeface="Arial" pitchFamily="34" charset="0"/>
              </a:rPr>
              <a:t>Teaching</a:t>
            </a:r>
          </a:p>
        </p:txBody>
      </p:sp>
      <p:sp>
        <p:nvSpPr>
          <p:cNvPr id="4" name="TextBox 3"/>
          <p:cNvSpPr txBox="1"/>
          <p:nvPr/>
        </p:nvSpPr>
        <p:spPr>
          <a:xfrm>
            <a:off x="6351305" y="973048"/>
            <a:ext cx="1728192" cy="400110"/>
          </a:xfrm>
          <a:prstGeom prst="rect">
            <a:avLst/>
          </a:prstGeom>
          <a:noFill/>
        </p:spPr>
        <p:txBody>
          <a:bodyPr wrap="square" rtlCol="0">
            <a:spAutoFit/>
          </a:bodyPr>
          <a:lstStyle/>
          <a:p>
            <a:r>
              <a:rPr lang="en-ZA" sz="2000" b="1" dirty="0" smtClean="0">
                <a:solidFill>
                  <a:srgbClr val="FFFF00"/>
                </a:solidFill>
                <a:latin typeface="Arial" pitchFamily="34" charset="0"/>
                <a:cs typeface="Arial" pitchFamily="34" charset="0"/>
              </a:rPr>
              <a:t>Curriculum</a:t>
            </a:r>
            <a:endParaRPr lang="en-ZA" sz="2000" b="1" dirty="0">
              <a:solidFill>
                <a:srgbClr val="FFFF00"/>
              </a:solidFill>
            </a:endParaRPr>
          </a:p>
        </p:txBody>
      </p:sp>
      <p:sp>
        <p:nvSpPr>
          <p:cNvPr id="5" name="TextBox 4"/>
          <p:cNvSpPr txBox="1"/>
          <p:nvPr/>
        </p:nvSpPr>
        <p:spPr>
          <a:xfrm>
            <a:off x="6559115" y="2963253"/>
            <a:ext cx="1756372" cy="400110"/>
          </a:xfrm>
          <a:prstGeom prst="rect">
            <a:avLst/>
          </a:prstGeom>
          <a:noFill/>
        </p:spPr>
        <p:txBody>
          <a:bodyPr wrap="square" rtlCol="0">
            <a:spAutoFit/>
          </a:bodyPr>
          <a:lstStyle/>
          <a:p>
            <a:r>
              <a:rPr lang="en-ZA" sz="2000" b="1" dirty="0">
                <a:solidFill>
                  <a:srgbClr val="FFFF00"/>
                </a:solidFill>
                <a:latin typeface="Arial" pitchFamily="34" charset="0"/>
                <a:cs typeface="Arial" pitchFamily="34" charset="0"/>
              </a:rPr>
              <a:t>Assessment</a:t>
            </a:r>
          </a:p>
        </p:txBody>
      </p:sp>
      <p:sp>
        <p:nvSpPr>
          <p:cNvPr id="6" name="TextBox 5"/>
          <p:cNvSpPr txBox="1"/>
          <p:nvPr/>
        </p:nvSpPr>
        <p:spPr>
          <a:xfrm>
            <a:off x="674993" y="1373159"/>
            <a:ext cx="1448735" cy="707886"/>
          </a:xfrm>
          <a:prstGeom prst="rect">
            <a:avLst/>
          </a:prstGeom>
          <a:noFill/>
        </p:spPr>
        <p:txBody>
          <a:bodyPr wrap="square" rtlCol="0">
            <a:spAutoFit/>
          </a:bodyPr>
          <a:lstStyle/>
          <a:p>
            <a:r>
              <a:rPr lang="en-ZA" sz="2000" b="1" dirty="0">
                <a:solidFill>
                  <a:srgbClr val="FFFF00"/>
                </a:solidFill>
                <a:latin typeface="Arial" pitchFamily="34" charset="0"/>
                <a:cs typeface="Arial" pitchFamily="34" charset="0"/>
              </a:rPr>
              <a:t>Learning resources</a:t>
            </a:r>
          </a:p>
        </p:txBody>
      </p:sp>
      <p:sp>
        <p:nvSpPr>
          <p:cNvPr id="7" name="Rectangle 6"/>
          <p:cNvSpPr/>
          <p:nvPr/>
        </p:nvSpPr>
        <p:spPr>
          <a:xfrm>
            <a:off x="539553" y="2669436"/>
            <a:ext cx="1864966" cy="1015663"/>
          </a:xfrm>
          <a:prstGeom prst="rect">
            <a:avLst/>
          </a:prstGeom>
        </p:spPr>
        <p:txBody>
          <a:bodyPr wrap="square">
            <a:spAutoFit/>
          </a:bodyPr>
          <a:lstStyle/>
          <a:p>
            <a:r>
              <a:rPr lang="en-ZA" sz="2000" b="1" dirty="0">
                <a:solidFill>
                  <a:srgbClr val="FFFF00"/>
                </a:solidFill>
                <a:latin typeface="Arial" pitchFamily="34" charset="0"/>
                <a:cs typeface="Arial" pitchFamily="34" charset="0"/>
              </a:rPr>
              <a:t>Student enrolment management</a:t>
            </a:r>
          </a:p>
        </p:txBody>
      </p:sp>
      <p:sp>
        <p:nvSpPr>
          <p:cNvPr id="8" name="Rectangle 7"/>
          <p:cNvSpPr/>
          <p:nvPr/>
        </p:nvSpPr>
        <p:spPr>
          <a:xfrm>
            <a:off x="674993" y="4198954"/>
            <a:ext cx="1828922" cy="1323439"/>
          </a:xfrm>
          <a:prstGeom prst="rect">
            <a:avLst/>
          </a:prstGeom>
        </p:spPr>
        <p:txBody>
          <a:bodyPr wrap="square">
            <a:spAutoFit/>
          </a:bodyPr>
          <a:lstStyle/>
          <a:p>
            <a:r>
              <a:rPr lang="en-ZA" sz="2000" b="1" dirty="0">
                <a:solidFill>
                  <a:srgbClr val="FFFF00"/>
                </a:solidFill>
                <a:latin typeface="Arial" pitchFamily="34" charset="0"/>
                <a:cs typeface="Arial" pitchFamily="34" charset="0"/>
              </a:rPr>
              <a:t>Academic student support and development</a:t>
            </a:r>
          </a:p>
        </p:txBody>
      </p:sp>
      <p:sp>
        <p:nvSpPr>
          <p:cNvPr id="9" name="Rectangle 8"/>
          <p:cNvSpPr/>
          <p:nvPr/>
        </p:nvSpPr>
        <p:spPr>
          <a:xfrm>
            <a:off x="6433476" y="4490616"/>
            <a:ext cx="2390774" cy="1015663"/>
          </a:xfrm>
          <a:prstGeom prst="rect">
            <a:avLst/>
          </a:prstGeom>
        </p:spPr>
        <p:txBody>
          <a:bodyPr wrap="square">
            <a:spAutoFit/>
          </a:bodyPr>
          <a:lstStyle/>
          <a:p>
            <a:r>
              <a:rPr lang="en-ZA" sz="2000" b="1" dirty="0">
                <a:solidFill>
                  <a:srgbClr val="FFFF00"/>
                </a:solidFill>
                <a:latin typeface="Arial" pitchFamily="34" charset="0"/>
                <a:cs typeface="Arial" pitchFamily="34" charset="0"/>
              </a:rPr>
              <a:t>Non-academic student support and development</a:t>
            </a:r>
          </a:p>
        </p:txBody>
      </p:sp>
      <p:sp>
        <p:nvSpPr>
          <p:cNvPr id="10" name="TextBox 9"/>
          <p:cNvSpPr txBox="1"/>
          <p:nvPr/>
        </p:nvSpPr>
        <p:spPr>
          <a:xfrm>
            <a:off x="3551236" y="1247106"/>
            <a:ext cx="1876646" cy="830997"/>
          </a:xfrm>
          <a:prstGeom prst="rect">
            <a:avLst/>
          </a:prstGeom>
          <a:noFill/>
          <a:ln>
            <a:solidFill>
              <a:schemeClr val="tx2"/>
            </a:solidFill>
          </a:ln>
        </p:spPr>
        <p:txBody>
          <a:bodyPr wrap="square" rtlCol="0">
            <a:spAutoFit/>
          </a:bodyPr>
          <a:lstStyle/>
          <a:p>
            <a:pPr algn="ctr"/>
            <a:r>
              <a:rPr lang="en-ZA" sz="2400" dirty="0" smtClean="0">
                <a:solidFill>
                  <a:schemeClr val="tx2"/>
                </a:solidFill>
                <a:effectLst>
                  <a:outerShdw blurRad="38100" dist="38100" dir="2700000" algn="tl">
                    <a:srgbClr val="000000">
                      <a:alpha val="43137"/>
                    </a:srgbClr>
                  </a:outerShdw>
                </a:effectLst>
                <a:latin typeface="Arial" pitchFamily="34" charset="0"/>
                <a:cs typeface="Arial" pitchFamily="34" charset="0"/>
              </a:rPr>
              <a:t>Academics as teachers</a:t>
            </a:r>
            <a:endParaRPr lang="en-ZA" sz="2400" dirty="0">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sp>
        <p:nvSpPr>
          <p:cNvPr id="11" name="TextBox 10"/>
          <p:cNvSpPr txBox="1"/>
          <p:nvPr/>
        </p:nvSpPr>
        <p:spPr>
          <a:xfrm>
            <a:off x="3214131" y="2416784"/>
            <a:ext cx="2550856" cy="461665"/>
          </a:xfrm>
          <a:prstGeom prst="rect">
            <a:avLst/>
          </a:prstGeom>
          <a:noFill/>
          <a:ln>
            <a:solidFill>
              <a:schemeClr val="tx2"/>
            </a:solidFill>
          </a:ln>
        </p:spPr>
        <p:txBody>
          <a:bodyPr wrap="square" rtlCol="0">
            <a:spAutoFit/>
          </a:bodyPr>
          <a:lstStyle/>
          <a:p>
            <a:pPr algn="ctr"/>
            <a:r>
              <a:rPr lang="en-ZA" sz="2400" dirty="0" smtClean="0">
                <a:solidFill>
                  <a:schemeClr val="tx2"/>
                </a:solidFill>
                <a:effectLst>
                  <a:outerShdw blurRad="38100" dist="38100" dir="2700000" algn="tl">
                    <a:srgbClr val="000000">
                      <a:alpha val="43137"/>
                    </a:srgbClr>
                  </a:outerShdw>
                </a:effectLst>
                <a:latin typeface="Arial" pitchFamily="34" charset="0"/>
                <a:cs typeface="Arial" pitchFamily="34" charset="0"/>
              </a:rPr>
              <a:t>Student support</a:t>
            </a:r>
            <a:endParaRPr lang="en-ZA" sz="2400" dirty="0">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TextBox 11"/>
          <p:cNvSpPr txBox="1"/>
          <p:nvPr/>
        </p:nvSpPr>
        <p:spPr>
          <a:xfrm>
            <a:off x="3517451" y="3163311"/>
            <a:ext cx="1944216" cy="830997"/>
          </a:xfrm>
          <a:prstGeom prst="rect">
            <a:avLst/>
          </a:prstGeom>
          <a:noFill/>
          <a:ln>
            <a:solidFill>
              <a:schemeClr val="tx2"/>
            </a:solidFill>
          </a:ln>
        </p:spPr>
        <p:txBody>
          <a:bodyPr wrap="square" rtlCol="0">
            <a:spAutoFit/>
          </a:bodyPr>
          <a:lstStyle/>
          <a:p>
            <a:pPr algn="ctr"/>
            <a:r>
              <a:rPr lang="en-ZA" sz="2400" dirty="0" smtClean="0">
                <a:solidFill>
                  <a:schemeClr val="tx2"/>
                </a:solidFill>
                <a:effectLst>
                  <a:outerShdw blurRad="38100" dist="38100" dir="2700000" algn="tl">
                    <a:srgbClr val="000000">
                      <a:alpha val="43137"/>
                    </a:srgbClr>
                  </a:outerShdw>
                </a:effectLst>
                <a:latin typeface="Arial" pitchFamily="34" charset="0"/>
                <a:cs typeface="Arial" pitchFamily="34" charset="0"/>
              </a:rPr>
              <a:t>Learning environment</a:t>
            </a:r>
            <a:endParaRPr lang="en-ZA" sz="2400" dirty="0">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sp>
        <p:nvSpPr>
          <p:cNvPr id="13" name="TextBox 12"/>
          <p:cNvSpPr txBox="1"/>
          <p:nvPr/>
        </p:nvSpPr>
        <p:spPr>
          <a:xfrm>
            <a:off x="3464899" y="4348795"/>
            <a:ext cx="2049320" cy="1569660"/>
          </a:xfrm>
          <a:prstGeom prst="rect">
            <a:avLst/>
          </a:prstGeom>
          <a:noFill/>
          <a:ln>
            <a:solidFill>
              <a:schemeClr val="tx2"/>
            </a:solidFill>
          </a:ln>
        </p:spPr>
        <p:txBody>
          <a:bodyPr wrap="square" rtlCol="0">
            <a:spAutoFit/>
          </a:bodyPr>
          <a:lstStyle/>
          <a:p>
            <a:pPr algn="ctr"/>
            <a:r>
              <a:rPr lang="en-ZA" sz="2400" dirty="0" smtClean="0">
                <a:solidFill>
                  <a:schemeClr val="tx2"/>
                </a:solidFill>
                <a:effectLst>
                  <a:outerShdw blurRad="38100" dist="38100" dir="2700000" algn="tl">
                    <a:srgbClr val="000000">
                      <a:alpha val="43137"/>
                    </a:srgbClr>
                  </a:outerShdw>
                </a:effectLst>
                <a:latin typeface="Arial" pitchFamily="34" charset="0"/>
                <a:cs typeface="Arial" pitchFamily="34" charset="0"/>
              </a:rPr>
              <a:t>Course and programme enrolment management</a:t>
            </a:r>
            <a:endParaRPr lang="en-ZA" sz="2400" dirty="0">
              <a:solidFill>
                <a:schemeClr val="tx2"/>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4" name="Straight Connector 13"/>
          <p:cNvCxnSpPr/>
          <p:nvPr/>
        </p:nvCxnSpPr>
        <p:spPr>
          <a:xfrm flipV="1">
            <a:off x="5461667" y="1173109"/>
            <a:ext cx="889638" cy="152401"/>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0" idx="3"/>
            <a:endCxn id="3" idx="1"/>
          </p:cNvCxnSpPr>
          <p:nvPr/>
        </p:nvCxnSpPr>
        <p:spPr>
          <a:xfrm>
            <a:off x="5427882" y="1662605"/>
            <a:ext cx="1160492" cy="355885"/>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427888" y="2065386"/>
            <a:ext cx="1131233" cy="897871"/>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endCxn id="5" idx="1"/>
          </p:cNvCxnSpPr>
          <p:nvPr/>
        </p:nvCxnSpPr>
        <p:spPr>
          <a:xfrm flipV="1">
            <a:off x="5514219" y="3163308"/>
            <a:ext cx="1044896" cy="265693"/>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461667" y="2877392"/>
            <a:ext cx="1097448" cy="1613221"/>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123728" y="2900797"/>
            <a:ext cx="1152128" cy="1752339"/>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2" idx="1"/>
          </p:cNvCxnSpPr>
          <p:nvPr/>
        </p:nvCxnSpPr>
        <p:spPr>
          <a:xfrm flipH="1">
            <a:off x="2267745" y="3578810"/>
            <a:ext cx="1249706" cy="1218347"/>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5514225" y="1325510"/>
            <a:ext cx="919257" cy="3103769"/>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128614" y="1725615"/>
            <a:ext cx="1219250" cy="691164"/>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123734" y="1968211"/>
            <a:ext cx="1393723" cy="1402447"/>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267744" y="3339631"/>
            <a:ext cx="1229659" cy="1089644"/>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128620" y="1556792"/>
            <a:ext cx="1368789" cy="0"/>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2103686" y="1684601"/>
            <a:ext cx="1395005" cy="2806011"/>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2103681" y="2680806"/>
            <a:ext cx="1110450" cy="439993"/>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5461673" y="2204867"/>
            <a:ext cx="1258731" cy="1110844"/>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461667" y="3776967"/>
            <a:ext cx="987278" cy="1167648"/>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5514219" y="3315711"/>
            <a:ext cx="1197296" cy="1481444"/>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3" idx="3"/>
          </p:cNvCxnSpPr>
          <p:nvPr/>
        </p:nvCxnSpPr>
        <p:spPr>
          <a:xfrm>
            <a:off x="5514219" y="5133625"/>
            <a:ext cx="919258" cy="2"/>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2404518" y="4860669"/>
            <a:ext cx="1060387" cy="83947"/>
          </a:xfrm>
          <a:prstGeom prst="line">
            <a:avLst/>
          </a:prstGeom>
          <a:ln w="25400">
            <a:solidFill>
              <a:srgbClr val="1CD43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21833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426" y="228600"/>
            <a:ext cx="7680960" cy="680120"/>
          </a:xfrm>
        </p:spPr>
        <p:txBody>
          <a:bodyPr>
            <a:normAutofit/>
          </a:bodyPr>
          <a:lstStyle/>
          <a:p>
            <a:r>
              <a:rPr lang="en-US" sz="3200" b="1" dirty="0" smtClean="0">
                <a:latin typeface="Arial"/>
                <a:cs typeface="Arial"/>
              </a:rPr>
              <a:t>Focus areas for Phase 1</a:t>
            </a:r>
            <a:endParaRPr lang="en-US" sz="3200" b="1" dirty="0">
              <a:latin typeface="Arial"/>
              <a:cs typeface="Arial"/>
            </a:endParaRPr>
          </a:p>
        </p:txBody>
      </p:sp>
      <p:sp>
        <p:nvSpPr>
          <p:cNvPr id="3" name="Content Placeholder 2"/>
          <p:cNvSpPr>
            <a:spLocks noGrp="1"/>
          </p:cNvSpPr>
          <p:nvPr>
            <p:ph sz="quarter" idx="13"/>
          </p:nvPr>
        </p:nvSpPr>
        <p:spPr>
          <a:xfrm>
            <a:off x="352426" y="1124744"/>
            <a:ext cx="8252022" cy="5062696"/>
          </a:xfrm>
        </p:spPr>
        <p:txBody>
          <a:bodyPr>
            <a:normAutofit fontScale="85000" lnSpcReduction="20000"/>
          </a:bodyPr>
          <a:lstStyle/>
          <a:p>
            <a:r>
              <a:rPr lang="en-ZA" sz="2800" b="1" dirty="0" smtClean="0">
                <a:solidFill>
                  <a:srgbClr val="FFFF00"/>
                </a:solidFill>
                <a:latin typeface="Arial"/>
                <a:cs typeface="Arial"/>
              </a:rPr>
              <a:t>1. Enhancing academic as </a:t>
            </a:r>
            <a:r>
              <a:rPr lang="en-ZA" sz="2800" b="1" dirty="0">
                <a:solidFill>
                  <a:srgbClr val="FFFF00"/>
                </a:solidFill>
                <a:latin typeface="Arial"/>
                <a:cs typeface="Arial"/>
              </a:rPr>
              <a:t>teachers</a:t>
            </a:r>
            <a:endParaRPr lang="en-GB" sz="2800" b="1" dirty="0">
              <a:solidFill>
                <a:srgbClr val="FFFF00"/>
              </a:solidFill>
              <a:latin typeface="Arial"/>
              <a:cs typeface="Arial"/>
            </a:endParaRPr>
          </a:p>
          <a:p>
            <a:r>
              <a:rPr lang="en-ZA" sz="2400" dirty="0">
                <a:solidFill>
                  <a:schemeClr val="tx2"/>
                </a:solidFill>
                <a:latin typeface="Arial"/>
                <a:cs typeface="Arial"/>
              </a:rPr>
              <a:t>Including professional development, reward and recognition, workload, conditions of service and performance appraisal</a:t>
            </a:r>
            <a:r>
              <a:rPr lang="en-ZA" sz="2400" dirty="0" smtClean="0">
                <a:solidFill>
                  <a:schemeClr val="tx2"/>
                </a:solidFill>
                <a:latin typeface="Arial"/>
                <a:cs typeface="Arial"/>
              </a:rPr>
              <a:t>.</a:t>
            </a:r>
          </a:p>
          <a:p>
            <a:r>
              <a:rPr lang="en-ZA" sz="2800" b="1" dirty="0" smtClean="0">
                <a:solidFill>
                  <a:srgbClr val="FFFF00"/>
                </a:solidFill>
                <a:latin typeface="Arial"/>
                <a:cs typeface="Arial"/>
              </a:rPr>
              <a:t>2. Enhancing </a:t>
            </a:r>
            <a:r>
              <a:rPr lang="en-ZA" sz="2800" b="1" dirty="0">
                <a:solidFill>
                  <a:srgbClr val="FFFF00"/>
                </a:solidFill>
                <a:latin typeface="Arial"/>
                <a:cs typeface="Arial"/>
              </a:rPr>
              <a:t>student support and development</a:t>
            </a:r>
            <a:endParaRPr lang="en-GB" sz="2800" b="1" dirty="0">
              <a:solidFill>
                <a:srgbClr val="FFFF00"/>
              </a:solidFill>
              <a:latin typeface="Arial"/>
              <a:cs typeface="Arial"/>
            </a:endParaRPr>
          </a:p>
          <a:p>
            <a:r>
              <a:rPr lang="en-ZA" sz="2400" dirty="0">
                <a:solidFill>
                  <a:schemeClr val="tx2"/>
                </a:solidFill>
                <a:latin typeface="Arial"/>
                <a:cs typeface="Arial"/>
              </a:rPr>
              <a:t>Including career and curriculum advising, life and academic skills development, counselling, student performance monitoring and referral</a:t>
            </a:r>
            <a:r>
              <a:rPr lang="en-ZA" sz="2400" dirty="0" smtClean="0">
                <a:solidFill>
                  <a:schemeClr val="tx2"/>
                </a:solidFill>
                <a:latin typeface="Arial"/>
                <a:cs typeface="Arial"/>
              </a:rPr>
              <a:t>.</a:t>
            </a:r>
          </a:p>
          <a:p>
            <a:r>
              <a:rPr lang="en-ZA" sz="2800" b="1" dirty="0" smtClean="0">
                <a:solidFill>
                  <a:srgbClr val="FFFF00"/>
                </a:solidFill>
                <a:latin typeface="Arial"/>
                <a:cs typeface="Arial"/>
              </a:rPr>
              <a:t>3. Enhancing </a:t>
            </a:r>
            <a:r>
              <a:rPr lang="en-ZA" sz="2800" b="1" dirty="0">
                <a:solidFill>
                  <a:srgbClr val="FFFF00"/>
                </a:solidFill>
                <a:latin typeface="Arial"/>
                <a:cs typeface="Arial"/>
              </a:rPr>
              <a:t>the learning environment </a:t>
            </a:r>
            <a:endParaRPr lang="en-GB" sz="2800" b="1" dirty="0">
              <a:solidFill>
                <a:srgbClr val="FFFF00"/>
              </a:solidFill>
              <a:latin typeface="Arial"/>
              <a:cs typeface="Arial"/>
            </a:endParaRPr>
          </a:p>
          <a:p>
            <a:r>
              <a:rPr lang="en-ZA" sz="2400" dirty="0">
                <a:solidFill>
                  <a:schemeClr val="tx2"/>
                </a:solidFill>
                <a:latin typeface="Arial"/>
                <a:cs typeface="Arial"/>
              </a:rPr>
              <a:t>Including teaching and learning spaces, ICT infrastructure and access, technology-enabled tools and resources, library facilities</a:t>
            </a:r>
            <a:r>
              <a:rPr lang="en-ZA" sz="2400" dirty="0" smtClean="0">
                <a:latin typeface="Arial"/>
                <a:cs typeface="Arial"/>
              </a:rPr>
              <a:t>.</a:t>
            </a:r>
            <a:r>
              <a:rPr lang="en-ZA" sz="2400" b="1" dirty="0">
                <a:latin typeface="Arial"/>
                <a:cs typeface="Arial"/>
              </a:rPr>
              <a:t> </a:t>
            </a:r>
            <a:endParaRPr lang="en-ZA" sz="2400" b="1" dirty="0" smtClean="0">
              <a:latin typeface="Arial"/>
              <a:cs typeface="Arial"/>
            </a:endParaRPr>
          </a:p>
          <a:p>
            <a:r>
              <a:rPr lang="en-ZA" sz="2800" b="1" dirty="0" smtClean="0">
                <a:solidFill>
                  <a:srgbClr val="FFFF00"/>
                </a:solidFill>
                <a:latin typeface="Arial"/>
                <a:cs typeface="Arial"/>
              </a:rPr>
              <a:t>4. Enhancing </a:t>
            </a:r>
            <a:r>
              <a:rPr lang="en-ZA" sz="2800" b="1" dirty="0">
                <a:solidFill>
                  <a:srgbClr val="FFFF00"/>
                </a:solidFill>
                <a:latin typeface="Arial"/>
                <a:cs typeface="Arial"/>
              </a:rPr>
              <a:t>course and programme enrolment management</a:t>
            </a:r>
            <a:endParaRPr lang="en-GB" sz="2800" b="1" dirty="0">
              <a:solidFill>
                <a:srgbClr val="FFFF00"/>
              </a:solidFill>
              <a:latin typeface="Arial"/>
              <a:cs typeface="Arial"/>
            </a:endParaRPr>
          </a:p>
          <a:p>
            <a:r>
              <a:rPr lang="en-ZA" sz="2400" dirty="0">
                <a:solidFill>
                  <a:schemeClr val="tx2"/>
                </a:solidFill>
                <a:latin typeface="Arial"/>
                <a:cs typeface="Arial"/>
              </a:rPr>
              <a:t>Including admissions, selection, placement, readmission refusal, pass rates in gateway courses, throughput rates, management information systems.</a:t>
            </a:r>
            <a:endParaRPr lang="en-GB" sz="2400" dirty="0">
              <a:solidFill>
                <a:schemeClr val="tx2"/>
              </a:solidFill>
              <a:latin typeface="Arial"/>
              <a:cs typeface="Arial"/>
            </a:endParaRPr>
          </a:p>
          <a:p>
            <a:endParaRPr lang="en-GB" sz="2400" dirty="0">
              <a:latin typeface="Arial"/>
              <a:cs typeface="Arial"/>
            </a:endParaRPr>
          </a:p>
          <a:p>
            <a:endParaRPr lang="en-GB" sz="2400" dirty="0">
              <a:latin typeface="Arial"/>
              <a:cs typeface="Arial"/>
            </a:endParaRPr>
          </a:p>
          <a:p>
            <a:endParaRPr lang="en-GB" sz="2400" dirty="0">
              <a:latin typeface="Arial"/>
              <a:cs typeface="Arial"/>
            </a:endParaRPr>
          </a:p>
          <a:p>
            <a:endParaRPr lang="en-US" sz="2400" dirty="0">
              <a:solidFill>
                <a:srgbClr val="FFFFFF"/>
              </a:solidFill>
              <a:latin typeface="Arial"/>
              <a:cs typeface="Arial"/>
            </a:endParaRPr>
          </a:p>
        </p:txBody>
      </p:sp>
    </p:spTree>
    <p:extLst>
      <p:ext uri="{BB962C8B-B14F-4D97-AF65-F5344CB8AC3E}">
        <p14:creationId xmlns:p14="http://schemas.microsoft.com/office/powerpoint/2010/main" val="239926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352426" y="228600"/>
            <a:ext cx="7680960" cy="536104"/>
          </a:xfrm>
          <a:prstGeom prst="rect">
            <a:avLst/>
          </a:prstGeom>
        </p:spPr>
        <p:txBody>
          <a:bodyPr>
            <a:normAutofit fontScale="82500" lnSpcReduction="20000"/>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b="1" dirty="0" smtClean="0"/>
              <a:t>Phase 1 main activities (2014-2016)</a:t>
            </a:r>
            <a:endParaRPr lang="en-ZA" b="1" dirty="0"/>
          </a:p>
        </p:txBody>
      </p:sp>
      <p:graphicFrame>
        <p:nvGraphicFramePr>
          <p:cNvPr id="3" name="Table 2"/>
          <p:cNvGraphicFramePr>
            <a:graphicFrameLocks noGrp="1"/>
          </p:cNvGraphicFramePr>
          <p:nvPr>
            <p:extLst>
              <p:ext uri="{D42A27DB-BD31-4B8C-83A1-F6EECF244321}">
                <p14:modId xmlns:p14="http://schemas.microsoft.com/office/powerpoint/2010/main" val="920842443"/>
              </p:ext>
            </p:extLst>
          </p:nvPr>
        </p:nvGraphicFramePr>
        <p:xfrm>
          <a:off x="323528" y="836712"/>
          <a:ext cx="8208912" cy="5753364"/>
        </p:xfrm>
        <a:graphic>
          <a:graphicData uri="http://schemas.openxmlformats.org/drawingml/2006/table">
            <a:tbl>
              <a:tblPr>
                <a:tableStyleId>{10A1B5D5-9B99-4C35-A422-299274C87663}</a:tableStyleId>
              </a:tblPr>
              <a:tblGrid>
                <a:gridCol w="2016224"/>
                <a:gridCol w="6192688"/>
              </a:tblGrid>
              <a:tr h="216024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solidFill>
                            <a:schemeClr val="bg2"/>
                          </a:solidFill>
                          <a:effectLst/>
                        </a:rPr>
                        <a:t>2014 </a:t>
                      </a:r>
                      <a:endParaRPr kumimoji="0" lang="en-US" sz="2400" b="1" i="0" u="none" strike="noStrike" cap="none" normalizeH="0" baseline="0" dirty="0">
                        <a:ln>
                          <a:noFill/>
                        </a:ln>
                        <a:solidFill>
                          <a:schemeClr val="bg2"/>
                        </a:solidFill>
                        <a:effectLst/>
                        <a:latin typeface="Arial"/>
                        <a:ea typeface="ＭＳ Ｐゴシック" charset="0"/>
                        <a:cs typeface="Arial"/>
                      </a:endParaRPr>
                    </a:p>
                  </a:txBody>
                  <a:tcPr marL="0" marR="0" marT="0" marB="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000" b="1" u="none" strike="noStrike" cap="none" normalizeH="0" baseline="0" dirty="0" smtClean="0">
                        <a:ln>
                          <a:noFill/>
                        </a:ln>
                        <a:solidFill>
                          <a:schemeClr val="bg2"/>
                        </a:solidFill>
                        <a:effectLst/>
                      </a:endParaRPr>
                    </a:p>
                  </a:txBody>
                  <a:tcPr marL="0" marR="0" marT="0" marB="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98466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a:ln>
                            <a:noFill/>
                          </a:ln>
                          <a:solidFill>
                            <a:schemeClr val="bg2"/>
                          </a:solidFill>
                          <a:effectLst/>
                        </a:rPr>
                        <a:t>2015</a:t>
                      </a:r>
                      <a:endParaRPr kumimoji="0" lang="en-US" sz="2400" b="0" i="0" u="none" strike="noStrike" cap="none" normalizeH="0" baseline="0" dirty="0">
                        <a:ln>
                          <a:noFill/>
                        </a:ln>
                        <a:solidFill>
                          <a:schemeClr val="bg2"/>
                        </a:solidFill>
                        <a:effectLst/>
                        <a:latin typeface="Arial"/>
                        <a:ea typeface="ＭＳ Ｐゴシック" charset="0"/>
                        <a:cs typeface="Arial"/>
                      </a:endParaRPr>
                    </a:p>
                  </a:txBody>
                  <a:tcPr marL="0" marR="0" marT="0" marB="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000" b="1" u="none" strike="noStrike" cap="none" normalizeH="0" baseline="0" dirty="0">
                        <a:ln>
                          <a:noFill/>
                        </a:ln>
                        <a:solidFill>
                          <a:schemeClr val="bg2"/>
                        </a:solidFill>
                        <a:effectLst/>
                        <a:latin typeface="Arial"/>
                        <a:cs typeface="Arial"/>
                      </a:endParaRPr>
                    </a:p>
                  </a:txBody>
                  <a:tcPr marL="0" marR="0" marT="0" marB="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608464">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400" u="none" strike="noStrike" cap="none" normalizeH="0" baseline="0" dirty="0">
                          <a:ln>
                            <a:noFill/>
                          </a:ln>
                          <a:solidFill>
                            <a:schemeClr val="bg2"/>
                          </a:solidFill>
                          <a:effectLst/>
                        </a:rPr>
                        <a:t>2016</a:t>
                      </a:r>
                      <a:endParaRPr kumimoji="0" lang="en-US" sz="2400" b="0" i="0" u="none" strike="noStrike" cap="none" normalizeH="0" baseline="0" dirty="0">
                        <a:ln>
                          <a:noFill/>
                        </a:ln>
                        <a:solidFill>
                          <a:schemeClr val="bg2"/>
                        </a:solidFill>
                        <a:effectLst/>
                        <a:latin typeface="Arial"/>
                        <a:ea typeface="ＭＳ Ｐゴシック" charset="0"/>
                        <a:cs typeface="Arial"/>
                      </a:endParaRPr>
                    </a:p>
                  </a:txBody>
                  <a:tcPr marL="0" marR="0" marT="0" marB="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chemeClr val="bg2"/>
                        </a:solidFill>
                        <a:effectLst/>
                        <a:latin typeface="Arial"/>
                        <a:ea typeface="ＭＳ Ｐゴシック" charset="0"/>
                        <a:cs typeface="Arial"/>
                      </a:endParaRPr>
                    </a:p>
                  </a:txBody>
                  <a:tcPr marL="0" marR="0" marT="0" marB="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
        <p:nvSpPr>
          <p:cNvPr id="4" name="Down Arrow 3"/>
          <p:cNvSpPr/>
          <p:nvPr/>
        </p:nvSpPr>
        <p:spPr>
          <a:xfrm>
            <a:off x="467544" y="908720"/>
            <a:ext cx="432048" cy="4464496"/>
          </a:xfrm>
          <a:prstGeom prst="down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5" name="Down Arrow 4"/>
          <p:cNvSpPr/>
          <p:nvPr/>
        </p:nvSpPr>
        <p:spPr>
          <a:xfrm>
            <a:off x="1763688" y="5100826"/>
            <a:ext cx="432048" cy="1302027"/>
          </a:xfrm>
          <a:prstGeom prst="down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339752" y="902023"/>
            <a:ext cx="5693634" cy="1985159"/>
          </a:xfrm>
          <a:prstGeom prst="rect">
            <a:avLst/>
          </a:prstGeom>
          <a:noFill/>
        </p:spPr>
        <p:txBody>
          <a:bodyPr wrap="square" tIns="0" bIns="0" rtlCol="0">
            <a:spAutoFit/>
          </a:bodyPr>
          <a:lstStyle/>
          <a:p>
            <a:pPr lvl="0" defTabSz="457200" fontAlgn="base">
              <a:spcBef>
                <a:spcPct val="0"/>
              </a:spcBef>
              <a:spcAft>
                <a:spcPct val="0"/>
              </a:spcAft>
            </a:pPr>
            <a:r>
              <a:rPr lang="en-US" b="1" dirty="0">
                <a:solidFill>
                  <a:schemeClr val="bg2"/>
                </a:solidFill>
              </a:rPr>
              <a:t>QEP launch (27 Feb)</a:t>
            </a:r>
          </a:p>
          <a:p>
            <a:pPr lvl="0" defTabSz="457200" fontAlgn="base">
              <a:spcBef>
                <a:spcPct val="0"/>
              </a:spcBef>
              <a:spcAft>
                <a:spcPct val="0"/>
              </a:spcAft>
            </a:pPr>
            <a:r>
              <a:rPr lang="en-US" b="1" dirty="0">
                <a:solidFill>
                  <a:schemeClr val="bg2"/>
                </a:solidFill>
              </a:rPr>
              <a:t>QEP student workshop (4 Apr)</a:t>
            </a:r>
          </a:p>
          <a:p>
            <a:pPr lvl="0" defTabSz="457200" fontAlgn="base">
              <a:spcBef>
                <a:spcPct val="0"/>
              </a:spcBef>
              <a:spcAft>
                <a:spcPct val="0"/>
              </a:spcAft>
            </a:pPr>
            <a:r>
              <a:rPr lang="en-US" b="1" dirty="0">
                <a:solidFill>
                  <a:srgbClr val="FFFF00"/>
                </a:solidFill>
              </a:rPr>
              <a:t>Institutional QEP committee identified</a:t>
            </a:r>
          </a:p>
          <a:p>
            <a:pPr lvl="0" defTabSz="457200" fontAlgn="base">
              <a:spcBef>
                <a:spcPct val="0"/>
              </a:spcBef>
              <a:spcAft>
                <a:spcPct val="0"/>
              </a:spcAft>
            </a:pPr>
            <a:r>
              <a:rPr lang="en-US" b="1" dirty="0">
                <a:solidFill>
                  <a:srgbClr val="FFFF00"/>
                </a:solidFill>
              </a:rPr>
              <a:t>Institutional submissions (1 Sept)</a:t>
            </a:r>
          </a:p>
          <a:p>
            <a:pPr lvl="0" defTabSz="457200" fontAlgn="base">
              <a:spcBef>
                <a:spcPct val="0"/>
              </a:spcBef>
              <a:spcAft>
                <a:spcPct val="0"/>
              </a:spcAft>
            </a:pPr>
            <a:r>
              <a:rPr lang="en-US" b="1" dirty="0">
                <a:solidFill>
                  <a:schemeClr val="bg2"/>
                </a:solidFill>
              </a:rPr>
              <a:t>Analysis</a:t>
            </a:r>
          </a:p>
          <a:p>
            <a:pPr lvl="0" defTabSz="457200" fontAlgn="base">
              <a:spcBef>
                <a:spcPct val="0"/>
              </a:spcBef>
              <a:spcAft>
                <a:spcPct val="0"/>
              </a:spcAft>
            </a:pPr>
            <a:r>
              <a:rPr lang="en-US" b="1" dirty="0">
                <a:solidFill>
                  <a:schemeClr val="bg2"/>
                </a:solidFill>
              </a:rPr>
              <a:t>National QEP meeting</a:t>
            </a:r>
          </a:p>
          <a:p>
            <a:pPr lvl="0" defTabSz="457200" fontAlgn="base">
              <a:spcBef>
                <a:spcPct val="0"/>
              </a:spcBef>
              <a:spcAft>
                <a:spcPct val="0"/>
              </a:spcAft>
            </a:pPr>
            <a:r>
              <a:rPr lang="en-US" b="1" dirty="0">
                <a:solidFill>
                  <a:schemeClr val="bg2"/>
                </a:solidFill>
              </a:rPr>
              <a:t>DVCs meetings</a:t>
            </a:r>
            <a:endParaRPr lang="en-ZA" dirty="0"/>
          </a:p>
        </p:txBody>
      </p:sp>
      <p:sp>
        <p:nvSpPr>
          <p:cNvPr id="8" name="TextBox 7"/>
          <p:cNvSpPr txBox="1"/>
          <p:nvPr/>
        </p:nvSpPr>
        <p:spPr>
          <a:xfrm>
            <a:off x="2322105" y="3068960"/>
            <a:ext cx="4608512" cy="1754326"/>
          </a:xfrm>
          <a:prstGeom prst="rect">
            <a:avLst/>
          </a:prstGeom>
          <a:noFill/>
        </p:spPr>
        <p:txBody>
          <a:bodyPr wrap="square" rtlCol="0">
            <a:spAutoFit/>
          </a:bodyPr>
          <a:lstStyle/>
          <a:p>
            <a:pPr lvl="0" defTabSz="457200" fontAlgn="base">
              <a:spcBef>
                <a:spcPct val="0"/>
              </a:spcBef>
              <a:spcAft>
                <a:spcPct val="0"/>
              </a:spcAft>
            </a:pPr>
            <a:r>
              <a:rPr lang="en-US" b="1" dirty="0">
                <a:solidFill>
                  <a:schemeClr val="bg2"/>
                </a:solidFill>
              </a:rPr>
              <a:t>Collaborative group workshops</a:t>
            </a:r>
          </a:p>
          <a:p>
            <a:pPr lvl="0" defTabSz="457200" fontAlgn="base">
              <a:spcBef>
                <a:spcPct val="0"/>
              </a:spcBef>
              <a:spcAft>
                <a:spcPct val="0"/>
              </a:spcAft>
            </a:pPr>
            <a:r>
              <a:rPr lang="en-US" b="1" dirty="0">
                <a:solidFill>
                  <a:schemeClr val="bg2"/>
                </a:solidFill>
              </a:rPr>
              <a:t>Analysis</a:t>
            </a:r>
          </a:p>
          <a:p>
            <a:pPr lvl="0" defTabSz="457200" fontAlgn="base">
              <a:spcBef>
                <a:spcPct val="0"/>
              </a:spcBef>
              <a:spcAft>
                <a:spcPct val="0"/>
              </a:spcAft>
            </a:pPr>
            <a:r>
              <a:rPr lang="en-US" b="1" dirty="0">
                <a:solidFill>
                  <a:schemeClr val="bg2"/>
                </a:solidFill>
              </a:rPr>
              <a:t>National and regional QEP meetings</a:t>
            </a:r>
          </a:p>
          <a:p>
            <a:pPr lvl="0" defTabSz="457200" fontAlgn="base">
              <a:spcBef>
                <a:spcPct val="0"/>
              </a:spcBef>
              <a:spcAft>
                <a:spcPct val="0"/>
              </a:spcAft>
            </a:pPr>
            <a:r>
              <a:rPr lang="en-US" b="1" dirty="0">
                <a:solidFill>
                  <a:schemeClr val="bg2"/>
                </a:solidFill>
              </a:rPr>
              <a:t>DVCs meetings</a:t>
            </a:r>
          </a:p>
          <a:p>
            <a:pPr lvl="0" defTabSz="457200" fontAlgn="base">
              <a:spcBef>
                <a:spcPct val="0"/>
              </a:spcBef>
              <a:spcAft>
                <a:spcPct val="0"/>
              </a:spcAft>
            </a:pPr>
            <a:r>
              <a:rPr lang="en-US" b="1" dirty="0">
                <a:solidFill>
                  <a:srgbClr val="FFFF00"/>
                </a:solidFill>
              </a:rPr>
              <a:t>Institutional reports (30 Nov)</a:t>
            </a:r>
            <a:endParaRPr lang="en-US" b="1" dirty="0">
              <a:solidFill>
                <a:schemeClr val="bg2"/>
              </a:solidFill>
            </a:endParaRPr>
          </a:p>
          <a:p>
            <a:pPr lvl="0" defTabSz="457200" fontAlgn="base">
              <a:spcBef>
                <a:spcPct val="0"/>
              </a:spcBef>
              <a:spcAft>
                <a:spcPct val="0"/>
              </a:spcAft>
            </a:pPr>
            <a:r>
              <a:rPr lang="en-US" b="1" dirty="0">
                <a:solidFill>
                  <a:schemeClr val="bg2"/>
                </a:solidFill>
              </a:rPr>
              <a:t>Select new focus areas</a:t>
            </a:r>
            <a:endParaRPr lang="en-US" b="1" dirty="0">
              <a:solidFill>
                <a:schemeClr val="bg2"/>
              </a:solidFill>
              <a:cs typeface="Arial"/>
            </a:endParaRPr>
          </a:p>
        </p:txBody>
      </p:sp>
      <p:sp>
        <p:nvSpPr>
          <p:cNvPr id="9" name="TextBox 8"/>
          <p:cNvSpPr txBox="1"/>
          <p:nvPr/>
        </p:nvSpPr>
        <p:spPr>
          <a:xfrm>
            <a:off x="2322105" y="5013176"/>
            <a:ext cx="5711281" cy="1477328"/>
          </a:xfrm>
          <a:prstGeom prst="rect">
            <a:avLst/>
          </a:prstGeom>
          <a:noFill/>
        </p:spPr>
        <p:txBody>
          <a:bodyPr wrap="square" rtlCol="0">
            <a:spAutoFit/>
          </a:bodyPr>
          <a:lstStyle/>
          <a:p>
            <a:pPr lvl="0" defTabSz="457200" fontAlgn="base">
              <a:spcBef>
                <a:spcPct val="0"/>
              </a:spcBef>
              <a:spcAft>
                <a:spcPct val="0"/>
              </a:spcAft>
            </a:pPr>
            <a:r>
              <a:rPr lang="en-US" b="1" dirty="0">
                <a:solidFill>
                  <a:srgbClr val="FFFF00"/>
                </a:solidFill>
              </a:rPr>
              <a:t>Feedback to each institution</a:t>
            </a:r>
          </a:p>
          <a:p>
            <a:pPr lvl="0" defTabSz="457200" fontAlgn="base">
              <a:spcBef>
                <a:spcPct val="0"/>
              </a:spcBef>
              <a:spcAft>
                <a:spcPct val="0"/>
              </a:spcAft>
            </a:pPr>
            <a:r>
              <a:rPr lang="en-US" b="1" dirty="0">
                <a:solidFill>
                  <a:srgbClr val="FFFF00"/>
                </a:solidFill>
              </a:rPr>
              <a:t>Institutional submissions (Phase 2)</a:t>
            </a:r>
          </a:p>
          <a:p>
            <a:pPr lvl="0" defTabSz="457200" fontAlgn="base">
              <a:spcBef>
                <a:spcPct val="0"/>
              </a:spcBef>
              <a:spcAft>
                <a:spcPct val="0"/>
              </a:spcAft>
            </a:pPr>
            <a:r>
              <a:rPr lang="en-US" b="1" dirty="0">
                <a:solidFill>
                  <a:schemeClr val="bg2"/>
                </a:solidFill>
              </a:rPr>
              <a:t>Analysis</a:t>
            </a:r>
          </a:p>
          <a:p>
            <a:pPr lvl="0" defTabSz="457200" fontAlgn="base">
              <a:spcBef>
                <a:spcPct val="0"/>
              </a:spcBef>
              <a:spcAft>
                <a:spcPct val="0"/>
              </a:spcAft>
            </a:pPr>
            <a:r>
              <a:rPr lang="en-US" b="1" dirty="0">
                <a:solidFill>
                  <a:schemeClr val="bg2"/>
                </a:solidFill>
              </a:rPr>
              <a:t>QEP meetings</a:t>
            </a:r>
          </a:p>
          <a:p>
            <a:pPr lvl="0" defTabSz="457200" fontAlgn="base">
              <a:spcBef>
                <a:spcPct val="0"/>
              </a:spcBef>
              <a:spcAft>
                <a:spcPct val="0"/>
              </a:spcAft>
            </a:pPr>
            <a:r>
              <a:rPr lang="en-US" b="1" dirty="0">
                <a:solidFill>
                  <a:schemeClr val="bg2"/>
                </a:solidFill>
              </a:rPr>
              <a:t>DVCs meetings</a:t>
            </a:r>
            <a:endParaRPr lang="en-US" b="1" dirty="0">
              <a:solidFill>
                <a:schemeClr val="bg2"/>
              </a:solidFill>
              <a:ea typeface="ＭＳ Ｐゴシック" charset="0"/>
              <a:cs typeface="Arial"/>
            </a:endParaRPr>
          </a:p>
        </p:txBody>
      </p:sp>
    </p:spTree>
    <p:extLst>
      <p:ext uri="{BB962C8B-B14F-4D97-AF65-F5344CB8AC3E}">
        <p14:creationId xmlns:p14="http://schemas.microsoft.com/office/powerpoint/2010/main" val="172761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a:xfrm>
            <a:off x="366940" y="980728"/>
            <a:ext cx="7680960" cy="4724400"/>
          </a:xfrm>
          <a:prstGeom prst="rect">
            <a:avLst/>
          </a:prstGeom>
        </p:spPr>
        <p:txBody>
          <a:bodyPr>
            <a:normAutofit lnSpcReduction="10000"/>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342900" indent="-342900">
              <a:buFont typeface="Arial" pitchFamily="34" charset="0"/>
              <a:buChar char="•"/>
            </a:pPr>
            <a:r>
              <a:rPr lang="en-ZA" sz="2400" dirty="0" smtClean="0">
                <a:solidFill>
                  <a:schemeClr val="tx2"/>
                </a:solidFill>
                <a:latin typeface="Arial" pitchFamily="34" charset="0"/>
                <a:cs typeface="Arial" pitchFamily="34" charset="0"/>
              </a:rPr>
              <a:t>Benchmarks and codes of good practice for quality undergraduate provision</a:t>
            </a:r>
          </a:p>
          <a:p>
            <a:pPr marL="342900" indent="-342900">
              <a:buFont typeface="Arial" pitchFamily="34" charset="0"/>
              <a:buChar char="•"/>
            </a:pPr>
            <a:r>
              <a:rPr lang="en-ZA" sz="2400" dirty="0" smtClean="0">
                <a:solidFill>
                  <a:schemeClr val="tx2"/>
                </a:solidFill>
                <a:latin typeface="Arial" pitchFamily="34" charset="0"/>
                <a:cs typeface="Arial" pitchFamily="34" charset="0"/>
              </a:rPr>
              <a:t>Policy recommendations</a:t>
            </a:r>
          </a:p>
          <a:p>
            <a:pPr marL="342900" indent="-342900">
              <a:buFont typeface="Arial" pitchFamily="34" charset="0"/>
              <a:buChar char="•"/>
            </a:pPr>
            <a:r>
              <a:rPr lang="en-ZA" sz="2400" dirty="0" smtClean="0">
                <a:solidFill>
                  <a:schemeClr val="tx2"/>
                </a:solidFill>
                <a:latin typeface="Arial" pitchFamily="34" charset="0"/>
                <a:cs typeface="Arial" pitchFamily="34" charset="0"/>
              </a:rPr>
              <a:t>Tools and resources for improving student success</a:t>
            </a:r>
          </a:p>
          <a:p>
            <a:pPr marL="342900" indent="-342900">
              <a:buFont typeface="Arial" pitchFamily="34" charset="0"/>
              <a:buChar char="•"/>
            </a:pPr>
            <a:r>
              <a:rPr lang="en-ZA" sz="2400" dirty="0" smtClean="0">
                <a:solidFill>
                  <a:schemeClr val="tx2"/>
                </a:solidFill>
                <a:latin typeface="Arial" pitchFamily="34" charset="0"/>
                <a:cs typeface="Arial" pitchFamily="34" charset="0"/>
              </a:rPr>
              <a:t>Research</a:t>
            </a:r>
          </a:p>
          <a:p>
            <a:pPr marL="342900" indent="-342900">
              <a:buFont typeface="Arial" pitchFamily="34" charset="0"/>
              <a:buChar char="•"/>
            </a:pPr>
            <a:r>
              <a:rPr lang="en-ZA" sz="2400" dirty="0" smtClean="0">
                <a:solidFill>
                  <a:schemeClr val="tx2"/>
                </a:solidFill>
                <a:latin typeface="Arial" pitchFamily="34" charset="0"/>
                <a:cs typeface="Arial" pitchFamily="34" charset="0"/>
              </a:rPr>
              <a:t>Communities of practice</a:t>
            </a:r>
          </a:p>
          <a:p>
            <a:endParaRPr lang="en-ZA" sz="2400" dirty="0" smtClean="0">
              <a:solidFill>
                <a:schemeClr val="tx2"/>
              </a:solidFill>
              <a:latin typeface="Arial" pitchFamily="34" charset="0"/>
              <a:cs typeface="Arial" pitchFamily="34" charset="0"/>
            </a:endParaRPr>
          </a:p>
          <a:p>
            <a:endParaRPr lang="en-ZA" sz="2400" dirty="0" smtClean="0">
              <a:solidFill>
                <a:schemeClr val="tx2"/>
              </a:solidFill>
              <a:latin typeface="Arial" pitchFamily="34" charset="0"/>
              <a:cs typeface="Arial" pitchFamily="34" charset="0"/>
            </a:endParaRPr>
          </a:p>
          <a:p>
            <a:r>
              <a:rPr lang="en-ZA" sz="2400" dirty="0" smtClean="0">
                <a:solidFill>
                  <a:schemeClr val="tx2"/>
                </a:solidFill>
                <a:latin typeface="Arial" pitchFamily="34" charset="0"/>
                <a:cs typeface="Arial" pitchFamily="34" charset="0"/>
              </a:rPr>
              <a:t>Raise the bar for what can be expected of institutions in promoting student success in future</a:t>
            </a:r>
          </a:p>
          <a:p>
            <a:endParaRPr lang="en-ZA" sz="2400" dirty="0">
              <a:solidFill>
                <a:schemeClr val="tx2"/>
              </a:solidFill>
              <a:latin typeface="Arial" pitchFamily="34" charset="0"/>
              <a:cs typeface="Arial" pitchFamily="34" charset="0"/>
            </a:endParaRPr>
          </a:p>
        </p:txBody>
      </p:sp>
      <p:sp>
        <p:nvSpPr>
          <p:cNvPr id="5" name="Title 2"/>
          <p:cNvSpPr txBox="1">
            <a:spLocks/>
          </p:cNvSpPr>
          <p:nvPr/>
        </p:nvSpPr>
        <p:spPr>
          <a:xfrm>
            <a:off x="352426" y="228600"/>
            <a:ext cx="8035998" cy="896144"/>
          </a:xfrm>
          <a:prstGeom prst="rect">
            <a:avLst/>
          </a:prstGeom>
        </p:spPr>
        <p:txBody>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b="1" dirty="0" smtClean="0"/>
              <a:t>Expected outcomes of the QEP</a:t>
            </a:r>
            <a:endParaRPr lang="en-ZA" b="1" dirty="0"/>
          </a:p>
        </p:txBody>
      </p:sp>
      <p:sp>
        <p:nvSpPr>
          <p:cNvPr id="6" name="Down Arrow 5"/>
          <p:cNvSpPr/>
          <p:nvPr/>
        </p:nvSpPr>
        <p:spPr>
          <a:xfrm>
            <a:off x="3904874" y="3820785"/>
            <a:ext cx="576064" cy="79208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926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352426" y="980728"/>
            <a:ext cx="7680960" cy="4724400"/>
          </a:xfrm>
          <a:prstGeom prst="rect">
            <a:avLst/>
          </a:prstGeom>
        </p:spPr>
        <p:txBody>
          <a:bodyPr>
            <a:normAutofit/>
          </a:bodyPr>
          <a:lst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pPr marL="514350" indent="-514350">
              <a:buClr>
                <a:schemeClr val="tx2"/>
              </a:buClr>
              <a:buFont typeface="+mj-lt"/>
              <a:buAutoNum type="arabicPeriod"/>
            </a:pPr>
            <a:r>
              <a:rPr lang="en-ZA" sz="2800" dirty="0" smtClean="0">
                <a:solidFill>
                  <a:schemeClr val="tx2"/>
                </a:solidFill>
              </a:rPr>
              <a:t>Enhancement of the quality of undergraduate provision</a:t>
            </a:r>
          </a:p>
          <a:p>
            <a:pPr marL="228600" indent="-228600">
              <a:buClr>
                <a:schemeClr val="tx2"/>
              </a:buClr>
              <a:buFont typeface="+mj-lt"/>
              <a:buAutoNum type="arabicPeriod"/>
            </a:pPr>
            <a:endParaRPr lang="en-ZA" sz="1200" dirty="0" smtClean="0">
              <a:solidFill>
                <a:schemeClr val="tx2"/>
              </a:solidFill>
            </a:endParaRPr>
          </a:p>
          <a:p>
            <a:pPr marL="514350" indent="-514350">
              <a:buClr>
                <a:schemeClr val="tx2"/>
              </a:buClr>
              <a:buFont typeface="+mj-lt"/>
              <a:buAutoNum type="arabicPeriod"/>
            </a:pPr>
            <a:r>
              <a:rPr lang="en-ZA" sz="2800" dirty="0" smtClean="0">
                <a:solidFill>
                  <a:schemeClr val="tx2"/>
                </a:solidFill>
              </a:rPr>
              <a:t>Enhancement of the quality of graduates</a:t>
            </a:r>
          </a:p>
          <a:p>
            <a:pPr marL="514350" indent="-514350">
              <a:buClr>
                <a:schemeClr val="tx2"/>
              </a:buClr>
              <a:buFont typeface="+mj-lt"/>
              <a:buAutoNum type="arabicPeriod"/>
            </a:pPr>
            <a:endParaRPr lang="en-ZA" sz="1200" dirty="0" smtClean="0">
              <a:solidFill>
                <a:schemeClr val="tx2"/>
              </a:solidFill>
            </a:endParaRPr>
          </a:p>
          <a:p>
            <a:pPr marL="514350" indent="-514350" algn="just">
              <a:buClr>
                <a:schemeClr val="tx2"/>
              </a:buClr>
              <a:buFont typeface="+mj-lt"/>
              <a:buAutoNum type="arabicPeriod"/>
            </a:pPr>
            <a:r>
              <a:rPr lang="en-ZA" sz="2800" dirty="0" smtClean="0">
                <a:solidFill>
                  <a:schemeClr val="tx2"/>
                </a:solidFill>
              </a:rPr>
              <a:t>A higher education system that is improving continuously as members of the higher education community collaborate to share good practice and solve shared problems.</a:t>
            </a:r>
          </a:p>
          <a:p>
            <a:endParaRPr lang="en-ZA" sz="2800" dirty="0">
              <a:solidFill>
                <a:schemeClr val="tx2"/>
              </a:solidFill>
            </a:endParaRPr>
          </a:p>
        </p:txBody>
      </p:sp>
      <p:sp>
        <p:nvSpPr>
          <p:cNvPr id="3" name="Title 2"/>
          <p:cNvSpPr txBox="1">
            <a:spLocks/>
          </p:cNvSpPr>
          <p:nvPr/>
        </p:nvSpPr>
        <p:spPr>
          <a:xfrm>
            <a:off x="352426" y="228600"/>
            <a:ext cx="7680960" cy="896144"/>
          </a:xfrm>
          <a:prstGeom prst="rect">
            <a:avLst/>
          </a:prstGeom>
        </p:spPr>
        <p:txBody>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ZA" b="1" dirty="0" smtClean="0"/>
              <a:t>Broad desired outcomes</a:t>
            </a:r>
            <a:endParaRPr lang="en-ZA" b="1"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692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67544" y="620688"/>
            <a:ext cx="7680960" cy="4724400"/>
          </a:xfrm>
        </p:spPr>
        <p:txBody>
          <a:bodyPr>
            <a:normAutofit/>
          </a:bodyPr>
          <a:lstStyle/>
          <a:p>
            <a:pPr algn="just"/>
            <a:r>
              <a:rPr lang="en-ZA" sz="3200" dirty="0" smtClean="0">
                <a:solidFill>
                  <a:schemeClr val="bg2"/>
                </a:solidFill>
              </a:rPr>
              <a:t>“Student </a:t>
            </a:r>
            <a:r>
              <a:rPr lang="en-ZA" sz="3200" dirty="0">
                <a:solidFill>
                  <a:schemeClr val="bg2"/>
                </a:solidFill>
              </a:rPr>
              <a:t>success does not arise by </a:t>
            </a:r>
            <a:r>
              <a:rPr lang="en-ZA" sz="3200" dirty="0" smtClean="0">
                <a:solidFill>
                  <a:schemeClr val="bg2"/>
                </a:solidFill>
              </a:rPr>
              <a:t>chance. Nor </a:t>
            </a:r>
            <a:r>
              <a:rPr lang="en-ZA" sz="3200" dirty="0">
                <a:solidFill>
                  <a:schemeClr val="bg2"/>
                </a:solidFill>
              </a:rPr>
              <a:t>does substantial improvement</a:t>
            </a:r>
            <a:r>
              <a:rPr lang="en-US" sz="3200" dirty="0">
                <a:solidFill>
                  <a:schemeClr val="bg2"/>
                </a:solidFill>
              </a:rPr>
              <a:t> in institutional rates of student retention and graduation. It is the result of intentional, structured and proactive actions and policies directed towards the success of all </a:t>
            </a:r>
            <a:r>
              <a:rPr lang="en-US" sz="3200" dirty="0" smtClean="0">
                <a:solidFill>
                  <a:schemeClr val="bg2"/>
                </a:solidFill>
              </a:rPr>
              <a:t>students.”</a:t>
            </a:r>
          </a:p>
          <a:p>
            <a:pPr algn="just"/>
            <a:r>
              <a:rPr lang="en-US" sz="3200" dirty="0" smtClean="0"/>
              <a:t>(Vincent Tinto 2012)</a:t>
            </a:r>
            <a:endParaRPr lang="en-ZA" sz="3200"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0565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331640" y="1463040"/>
            <a:ext cx="7200800" cy="4724400"/>
          </a:xfrm>
        </p:spPr>
        <p:txBody>
          <a:bodyPr>
            <a:normAutofit/>
          </a:bodyPr>
          <a:lstStyle/>
          <a:p>
            <a:pPr>
              <a:spcBef>
                <a:spcPts val="600"/>
              </a:spcBef>
            </a:pPr>
            <a:r>
              <a:rPr lang="en-US" dirty="0" smtClean="0">
                <a:solidFill>
                  <a:srgbClr val="FFFFFF"/>
                </a:solidFill>
              </a:rPr>
              <a:t>The </a:t>
            </a:r>
            <a:r>
              <a:rPr lang="en-US" i="1" dirty="0" smtClean="0">
                <a:solidFill>
                  <a:srgbClr val="FFFFFF"/>
                </a:solidFill>
              </a:rPr>
              <a:t>White Paper on Post-School Education and Training</a:t>
            </a:r>
            <a:r>
              <a:rPr lang="en-US" dirty="0" smtClean="0">
                <a:solidFill>
                  <a:srgbClr val="FFFFFF"/>
                </a:solidFill>
              </a:rPr>
              <a:t> (Department of Higher Education and Training, 2013) identifies the following institutions:</a:t>
            </a:r>
          </a:p>
          <a:p>
            <a:pPr>
              <a:spcBef>
                <a:spcPts val="600"/>
              </a:spcBef>
            </a:pPr>
            <a:r>
              <a:rPr lang="en-US" dirty="0" smtClean="0">
                <a:solidFill>
                  <a:srgbClr val="FF6600"/>
                </a:solidFill>
              </a:rPr>
              <a:t>General education</a:t>
            </a:r>
          </a:p>
          <a:p>
            <a:pPr>
              <a:spcBef>
                <a:spcPts val="600"/>
              </a:spcBef>
            </a:pPr>
            <a:r>
              <a:rPr lang="en-US" dirty="0" smtClean="0">
                <a:solidFill>
                  <a:srgbClr val="FFFFFF"/>
                </a:solidFill>
              </a:rPr>
              <a:t>Community colleges (including former FET colleges)</a:t>
            </a:r>
          </a:p>
          <a:p>
            <a:pPr>
              <a:spcBef>
                <a:spcPts val="600"/>
              </a:spcBef>
            </a:pPr>
            <a:r>
              <a:rPr lang="en-US" dirty="0" smtClean="0">
                <a:solidFill>
                  <a:srgbClr val="FFFFFF"/>
                </a:solidFill>
              </a:rPr>
              <a:t>Private FET colleges</a:t>
            </a:r>
          </a:p>
          <a:p>
            <a:pPr>
              <a:spcBef>
                <a:spcPts val="600"/>
              </a:spcBef>
            </a:pPr>
            <a:r>
              <a:rPr lang="en-US" dirty="0">
                <a:solidFill>
                  <a:srgbClr val="FF6600"/>
                </a:solidFill>
              </a:rPr>
              <a:t>Further education</a:t>
            </a:r>
          </a:p>
          <a:p>
            <a:pPr>
              <a:spcBef>
                <a:spcPts val="600"/>
              </a:spcBef>
            </a:pPr>
            <a:r>
              <a:rPr lang="en-US" dirty="0" smtClean="0">
                <a:solidFill>
                  <a:srgbClr val="FFFFFF"/>
                </a:solidFill>
              </a:rPr>
              <a:t>Technical and vocational education and training colleges (TVETs)</a:t>
            </a:r>
          </a:p>
          <a:p>
            <a:pPr>
              <a:spcBef>
                <a:spcPts val="600"/>
              </a:spcBef>
            </a:pPr>
            <a:r>
              <a:rPr lang="en-US" dirty="0" smtClean="0">
                <a:solidFill>
                  <a:srgbClr val="FFFFFF"/>
                </a:solidFill>
              </a:rPr>
              <a:t>Government-funded, non-DHET post-school institutions</a:t>
            </a:r>
          </a:p>
          <a:p>
            <a:pPr>
              <a:spcBef>
                <a:spcPts val="600"/>
              </a:spcBef>
            </a:pPr>
            <a:r>
              <a:rPr lang="en-US" dirty="0" smtClean="0">
                <a:solidFill>
                  <a:srgbClr val="FFFFFF"/>
                </a:solidFill>
              </a:rPr>
              <a:t>SETA-funded qualifications</a:t>
            </a:r>
          </a:p>
          <a:p>
            <a:pPr>
              <a:spcBef>
                <a:spcPts val="600"/>
              </a:spcBef>
            </a:pPr>
            <a:r>
              <a:rPr lang="en-US" dirty="0" smtClean="0">
                <a:solidFill>
                  <a:srgbClr val="FF6600"/>
                </a:solidFill>
              </a:rPr>
              <a:t>Higher Education</a:t>
            </a:r>
          </a:p>
          <a:p>
            <a:pPr>
              <a:spcBef>
                <a:spcPts val="600"/>
              </a:spcBef>
            </a:pPr>
            <a:r>
              <a:rPr lang="en-US" dirty="0" smtClean="0">
                <a:solidFill>
                  <a:srgbClr val="FFFFFF"/>
                </a:solidFill>
              </a:rPr>
              <a:t>Universities</a:t>
            </a:r>
          </a:p>
          <a:p>
            <a:pPr>
              <a:spcBef>
                <a:spcPts val="600"/>
              </a:spcBef>
            </a:pPr>
            <a:r>
              <a:rPr lang="en-US" dirty="0" smtClean="0">
                <a:solidFill>
                  <a:srgbClr val="FFFFFF"/>
                </a:solidFill>
              </a:rPr>
              <a:t>Private Higher Education Institutions </a:t>
            </a:r>
            <a:endParaRPr lang="en-US" dirty="0">
              <a:solidFill>
                <a:srgbClr val="FFFFFF"/>
              </a:solidFill>
            </a:endParaRPr>
          </a:p>
          <a:p>
            <a:pPr>
              <a:spcBef>
                <a:spcPts val="600"/>
              </a:spcBef>
            </a:pPr>
            <a:endParaRPr lang="en-US" dirty="0">
              <a:solidFill>
                <a:srgbClr val="FFFFFF"/>
              </a:solidFill>
            </a:endParaRPr>
          </a:p>
        </p:txBody>
      </p:sp>
      <p:sp>
        <p:nvSpPr>
          <p:cNvPr id="3" name="Title 2"/>
          <p:cNvSpPr>
            <a:spLocks noGrp="1"/>
          </p:cNvSpPr>
          <p:nvPr>
            <p:ph type="title"/>
          </p:nvPr>
        </p:nvSpPr>
        <p:spPr>
          <a:xfrm>
            <a:off x="352426" y="476672"/>
            <a:ext cx="7680960" cy="818728"/>
          </a:xfrm>
        </p:spPr>
        <p:txBody>
          <a:bodyPr/>
          <a:lstStyle/>
          <a:p>
            <a:r>
              <a:rPr lang="en-US" dirty="0" smtClean="0"/>
              <a:t>Post-school education</a:t>
            </a:r>
            <a:endParaRPr lang="en-US" dirty="0"/>
          </a:p>
        </p:txBody>
      </p:sp>
      <p:sp>
        <p:nvSpPr>
          <p:cNvPr id="5" name="TextBox 4"/>
          <p:cNvSpPr txBox="1"/>
          <p:nvPr/>
        </p:nvSpPr>
        <p:spPr>
          <a:xfrm>
            <a:off x="467544" y="1502687"/>
            <a:ext cx="648072" cy="4801315"/>
          </a:xfrm>
          <a:prstGeom prst="rect">
            <a:avLst/>
          </a:prstGeom>
          <a:solidFill>
            <a:srgbClr val="DDF53D"/>
          </a:solidFill>
        </p:spPr>
        <p:txBody>
          <a:bodyPr wrap="square" lIns="36000" rIns="36000" rtlCol="0">
            <a:spAutoFit/>
          </a:bodyPr>
          <a:lstStyle/>
          <a:p>
            <a:pPr algn="ctr"/>
            <a:r>
              <a:rPr lang="en-US" dirty="0" smtClean="0">
                <a:solidFill>
                  <a:schemeClr val="bg1"/>
                </a:solidFill>
              </a:rPr>
              <a:t>NQF</a:t>
            </a:r>
            <a:endParaRPr lang="en-US" dirty="0">
              <a:solidFill>
                <a:schemeClr val="bg1"/>
              </a:solidFill>
            </a:endParaRPr>
          </a:p>
          <a:p>
            <a:pPr algn="ctr"/>
            <a:endParaRPr lang="en-US" dirty="0" smtClean="0">
              <a:solidFill>
                <a:schemeClr val="bg1"/>
              </a:solidFill>
            </a:endParaRPr>
          </a:p>
          <a:p>
            <a:pPr algn="ctr"/>
            <a:endParaRPr lang="en-US" dirty="0">
              <a:solidFill>
                <a:schemeClr val="bg1"/>
              </a:solidFill>
            </a:endParaRPr>
          </a:p>
          <a:p>
            <a:pPr algn="ctr"/>
            <a:r>
              <a:rPr lang="en-US" dirty="0">
                <a:solidFill>
                  <a:schemeClr val="bg1"/>
                </a:solidFill>
              </a:rPr>
              <a:t>1</a:t>
            </a:r>
            <a:endParaRPr lang="en-US" dirty="0" smtClean="0">
              <a:solidFill>
                <a:schemeClr val="bg1"/>
              </a:solidFill>
            </a:endParaRPr>
          </a:p>
          <a:p>
            <a:pPr algn="ctr"/>
            <a:r>
              <a:rPr lang="en-US" dirty="0" smtClean="0">
                <a:solidFill>
                  <a:schemeClr val="bg1"/>
                </a:solidFill>
              </a:rPr>
              <a:t>2</a:t>
            </a:r>
          </a:p>
          <a:p>
            <a:pPr algn="ctr"/>
            <a:r>
              <a:rPr lang="en-US" dirty="0" smtClean="0">
                <a:solidFill>
                  <a:schemeClr val="bg1"/>
                </a:solidFill>
              </a:rPr>
              <a:t>3</a:t>
            </a:r>
          </a:p>
          <a:p>
            <a:pPr algn="ctr"/>
            <a:r>
              <a:rPr lang="en-US" dirty="0" smtClean="0">
                <a:solidFill>
                  <a:schemeClr val="bg1"/>
                </a:solidFill>
              </a:rPr>
              <a:t>4</a:t>
            </a:r>
          </a:p>
          <a:p>
            <a:pPr algn="ctr"/>
            <a:endParaRPr lang="en-US" dirty="0">
              <a:solidFill>
                <a:schemeClr val="bg1"/>
              </a:solidFill>
            </a:endParaRPr>
          </a:p>
          <a:p>
            <a:pPr algn="ctr"/>
            <a:r>
              <a:rPr lang="en-US" dirty="0">
                <a:solidFill>
                  <a:schemeClr val="bg1"/>
                </a:solidFill>
              </a:rPr>
              <a:t>5</a:t>
            </a:r>
          </a:p>
          <a:p>
            <a:pPr algn="ctr"/>
            <a:endParaRPr lang="en-US" dirty="0" smtClean="0">
              <a:solidFill>
                <a:schemeClr val="bg1"/>
              </a:solidFill>
            </a:endParaRPr>
          </a:p>
          <a:p>
            <a:pPr algn="ctr"/>
            <a:endParaRPr lang="en-US" dirty="0">
              <a:solidFill>
                <a:schemeClr val="bg1"/>
              </a:solidFill>
            </a:endParaRPr>
          </a:p>
          <a:p>
            <a:pPr algn="ctr"/>
            <a:endParaRPr lang="en-US" dirty="0" smtClean="0">
              <a:solidFill>
                <a:schemeClr val="bg1"/>
              </a:solidFill>
            </a:endParaRPr>
          </a:p>
          <a:p>
            <a:pPr algn="ctr"/>
            <a:r>
              <a:rPr lang="en-US" dirty="0" smtClean="0">
                <a:solidFill>
                  <a:schemeClr val="bg1"/>
                </a:solidFill>
              </a:rPr>
              <a:t>6</a:t>
            </a:r>
            <a:endParaRPr lang="en-US" dirty="0">
              <a:solidFill>
                <a:schemeClr val="bg1"/>
              </a:solidFill>
            </a:endParaRPr>
          </a:p>
          <a:p>
            <a:pPr algn="ctr"/>
            <a:r>
              <a:rPr lang="en-US" dirty="0" smtClean="0">
                <a:solidFill>
                  <a:schemeClr val="bg1"/>
                </a:solidFill>
              </a:rPr>
              <a:t>7</a:t>
            </a:r>
          </a:p>
          <a:p>
            <a:pPr algn="ctr"/>
            <a:r>
              <a:rPr lang="en-US" dirty="0" smtClean="0">
                <a:solidFill>
                  <a:schemeClr val="bg1"/>
                </a:solidFill>
              </a:rPr>
              <a:t>8</a:t>
            </a:r>
          </a:p>
          <a:p>
            <a:pPr algn="ctr"/>
            <a:r>
              <a:rPr lang="en-US" dirty="0" smtClean="0">
                <a:solidFill>
                  <a:schemeClr val="bg1"/>
                </a:solidFill>
              </a:rPr>
              <a:t>9</a:t>
            </a:r>
          </a:p>
          <a:p>
            <a:pPr algn="ctr"/>
            <a:r>
              <a:rPr lang="en-US" dirty="0" smtClean="0">
                <a:solidFill>
                  <a:schemeClr val="bg1"/>
                </a:solidFill>
              </a:rPr>
              <a:t>10</a:t>
            </a:r>
          </a:p>
        </p:txBody>
      </p:sp>
    </p:spTree>
    <p:extLst>
      <p:ext uri="{BB962C8B-B14F-4D97-AF65-F5344CB8AC3E}">
        <p14:creationId xmlns:p14="http://schemas.microsoft.com/office/powerpoint/2010/main" val="258062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23528" y="1124744"/>
            <a:ext cx="8324030" cy="5112568"/>
          </a:xfrm>
        </p:spPr>
        <p:txBody>
          <a:bodyPr>
            <a:noAutofit/>
          </a:bodyPr>
          <a:lstStyle/>
          <a:p>
            <a:pPr>
              <a:spcBef>
                <a:spcPts val="600"/>
              </a:spcBef>
            </a:pPr>
            <a:r>
              <a:rPr lang="en-US" sz="2400" dirty="0" smtClean="0">
                <a:solidFill>
                  <a:srgbClr val="FFFF00"/>
                </a:solidFill>
              </a:rPr>
              <a:t>23 Public HEIs</a:t>
            </a:r>
          </a:p>
          <a:p>
            <a:pPr>
              <a:spcBef>
                <a:spcPts val="600"/>
              </a:spcBef>
            </a:pPr>
            <a:r>
              <a:rPr lang="en-US" sz="2400" dirty="0" smtClean="0">
                <a:solidFill>
                  <a:srgbClr val="FFFF00"/>
                </a:solidFill>
              </a:rPr>
              <a:t>	Universities </a:t>
            </a:r>
            <a:r>
              <a:rPr lang="en-US" sz="2400" dirty="0">
                <a:solidFill>
                  <a:srgbClr val="FFFF00"/>
                </a:solidFill>
              </a:rPr>
              <a:t>of technology</a:t>
            </a:r>
          </a:p>
          <a:p>
            <a:pPr>
              <a:spcBef>
                <a:spcPts val="600"/>
              </a:spcBef>
            </a:pPr>
            <a:r>
              <a:rPr lang="en-US" sz="2400" dirty="0">
                <a:solidFill>
                  <a:schemeClr val="bg2"/>
                </a:solidFill>
              </a:rPr>
              <a:t>TUT, VUT, CUT, DUT</a:t>
            </a:r>
            <a:r>
              <a:rPr lang="en-US" sz="2400" dirty="0" smtClean="0">
                <a:solidFill>
                  <a:schemeClr val="bg2"/>
                </a:solidFill>
              </a:rPr>
              <a:t>, MUT, </a:t>
            </a:r>
            <a:r>
              <a:rPr lang="en-US" sz="2400" dirty="0">
                <a:solidFill>
                  <a:schemeClr val="bg2"/>
                </a:solidFill>
              </a:rPr>
              <a:t>CPUT</a:t>
            </a:r>
          </a:p>
          <a:p>
            <a:pPr>
              <a:spcBef>
                <a:spcPts val="600"/>
              </a:spcBef>
            </a:pPr>
            <a:r>
              <a:rPr lang="en-US" sz="2400" dirty="0" smtClean="0">
                <a:solidFill>
                  <a:srgbClr val="FFFF00"/>
                </a:solidFill>
              </a:rPr>
              <a:t>	Comprehensive universities</a:t>
            </a:r>
          </a:p>
          <a:p>
            <a:pPr>
              <a:spcBef>
                <a:spcPts val="600"/>
              </a:spcBef>
            </a:pPr>
            <a:r>
              <a:rPr lang="en-US" sz="2400" dirty="0" smtClean="0">
                <a:solidFill>
                  <a:schemeClr val="bg2"/>
                </a:solidFill>
              </a:rPr>
              <a:t>Venda, UJ, </a:t>
            </a:r>
            <a:r>
              <a:rPr lang="en-US" sz="2400" dirty="0" err="1" smtClean="0">
                <a:solidFill>
                  <a:schemeClr val="bg2"/>
                </a:solidFill>
              </a:rPr>
              <a:t>UniZul</a:t>
            </a:r>
            <a:r>
              <a:rPr lang="en-US" sz="2400" dirty="0" smtClean="0">
                <a:solidFill>
                  <a:schemeClr val="bg2"/>
                </a:solidFill>
              </a:rPr>
              <a:t>, WSU, NMMU, UNISA</a:t>
            </a:r>
            <a:endParaRPr lang="en-US" sz="2400" dirty="0">
              <a:solidFill>
                <a:schemeClr val="bg2"/>
              </a:solidFill>
            </a:endParaRPr>
          </a:p>
          <a:p>
            <a:pPr>
              <a:spcBef>
                <a:spcPts val="600"/>
              </a:spcBef>
            </a:pPr>
            <a:r>
              <a:rPr lang="en-US" sz="2400" dirty="0" smtClean="0">
                <a:solidFill>
                  <a:srgbClr val="FFFF00"/>
                </a:solidFill>
              </a:rPr>
              <a:t>	Universities</a:t>
            </a:r>
          </a:p>
          <a:p>
            <a:pPr>
              <a:spcBef>
                <a:spcPts val="600"/>
              </a:spcBef>
            </a:pPr>
            <a:r>
              <a:rPr lang="en-US" sz="2400" dirty="0" smtClean="0">
                <a:solidFill>
                  <a:srgbClr val="FFFFFF"/>
                </a:solidFill>
              </a:rPr>
              <a:t>Limpopo (MEDUNSA), Pretoria, Wits, NWU, Free State, UKZN, Fort Hare, Rhodes, UWC, Stellenbosch, UCT</a:t>
            </a:r>
          </a:p>
          <a:p>
            <a:pPr>
              <a:spcBef>
                <a:spcPts val="600"/>
              </a:spcBef>
            </a:pPr>
            <a:r>
              <a:rPr lang="en-US" sz="2400" dirty="0" smtClean="0">
                <a:solidFill>
                  <a:srgbClr val="00B050"/>
                </a:solidFill>
              </a:rPr>
              <a:t>New: Sol </a:t>
            </a:r>
            <a:r>
              <a:rPr lang="en-US" sz="2400" dirty="0" err="1" smtClean="0">
                <a:solidFill>
                  <a:srgbClr val="00B050"/>
                </a:solidFill>
              </a:rPr>
              <a:t>Plaatjie</a:t>
            </a:r>
            <a:r>
              <a:rPr lang="en-US" sz="2400" dirty="0" smtClean="0">
                <a:solidFill>
                  <a:srgbClr val="00B050"/>
                </a:solidFill>
              </a:rPr>
              <a:t>, Mpumalanga</a:t>
            </a:r>
          </a:p>
          <a:p>
            <a:pPr>
              <a:spcBef>
                <a:spcPts val="600"/>
              </a:spcBef>
            </a:pPr>
            <a:r>
              <a:rPr lang="en-US" sz="2400" dirty="0" smtClean="0">
                <a:solidFill>
                  <a:srgbClr val="FFFF00"/>
                </a:solidFill>
              </a:rPr>
              <a:t>About 115 Private HEIs</a:t>
            </a:r>
          </a:p>
          <a:p>
            <a:pPr>
              <a:spcBef>
                <a:spcPts val="600"/>
              </a:spcBef>
            </a:pPr>
            <a:r>
              <a:rPr lang="en-US" sz="2400" dirty="0" smtClean="0">
                <a:solidFill>
                  <a:srgbClr val="FFFFFF"/>
                </a:solidFill>
              </a:rPr>
              <a:t>Small single focus to large, multi-focus; certificate to PhD</a:t>
            </a:r>
            <a:endParaRPr lang="en-US" sz="2400" dirty="0">
              <a:solidFill>
                <a:srgbClr val="FFFFFF"/>
              </a:solidFill>
            </a:endParaRPr>
          </a:p>
        </p:txBody>
      </p:sp>
      <p:sp>
        <p:nvSpPr>
          <p:cNvPr id="3" name="Title 2"/>
          <p:cNvSpPr>
            <a:spLocks noGrp="1"/>
          </p:cNvSpPr>
          <p:nvPr>
            <p:ph type="title"/>
          </p:nvPr>
        </p:nvSpPr>
        <p:spPr>
          <a:xfrm>
            <a:off x="352426" y="228600"/>
            <a:ext cx="7680960" cy="680120"/>
          </a:xfrm>
        </p:spPr>
        <p:txBody>
          <a:bodyPr>
            <a:normAutofit fontScale="90000"/>
          </a:bodyPr>
          <a:lstStyle/>
          <a:p>
            <a:r>
              <a:rPr lang="en-US" dirty="0" smtClean="0"/>
              <a:t>Higher education</a:t>
            </a:r>
            <a:endParaRPr lang="en-US" dirty="0"/>
          </a:p>
        </p:txBody>
      </p:sp>
    </p:spTree>
    <p:extLst>
      <p:ext uri="{BB962C8B-B14F-4D97-AF65-F5344CB8AC3E}">
        <p14:creationId xmlns:p14="http://schemas.microsoft.com/office/powerpoint/2010/main" val="8570112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052736"/>
            <a:ext cx="8684070" cy="5472608"/>
          </a:xfrm>
        </p:spPr>
        <p:txBody>
          <a:bodyPr>
            <a:noAutofit/>
          </a:bodyPr>
          <a:lstStyle/>
          <a:p>
            <a:pPr>
              <a:spcBef>
                <a:spcPts val="0"/>
              </a:spcBef>
            </a:pPr>
            <a:r>
              <a:rPr lang="en-US" sz="2400" dirty="0" smtClean="0">
                <a:solidFill>
                  <a:srgbClr val="FFFF00"/>
                </a:solidFill>
              </a:rPr>
              <a:t>CHE is an independent, statutory body responsible for quality assurance and promotion. Its functions include:</a:t>
            </a:r>
            <a:endParaRPr lang="en-US" sz="2400" dirty="0">
              <a:solidFill>
                <a:srgbClr val="FFFF00"/>
              </a:solidFill>
            </a:endParaRPr>
          </a:p>
          <a:p>
            <a:pPr marL="285750" indent="-285750">
              <a:spcBef>
                <a:spcPts val="0"/>
              </a:spcBef>
              <a:buFont typeface="Arial"/>
              <a:buChar char="•"/>
            </a:pPr>
            <a:r>
              <a:rPr lang="en-US" sz="2400" dirty="0" smtClean="0">
                <a:solidFill>
                  <a:srgbClr val="FFFFFF"/>
                </a:solidFill>
              </a:rPr>
              <a:t>providing </a:t>
            </a:r>
            <a:r>
              <a:rPr lang="en-US" sz="2400" dirty="0">
                <a:solidFill>
                  <a:srgbClr val="FFFFFF"/>
                </a:solidFill>
              </a:rPr>
              <a:t>advice to the Minister of Higher Education and Training </a:t>
            </a:r>
            <a:r>
              <a:rPr lang="en-US" sz="2400" dirty="0" smtClean="0">
                <a:solidFill>
                  <a:srgbClr val="FFFFFF"/>
                </a:solidFill>
              </a:rPr>
              <a:t>on </a:t>
            </a:r>
            <a:r>
              <a:rPr lang="en-US" sz="2400" dirty="0">
                <a:solidFill>
                  <a:srgbClr val="FFFFFF"/>
                </a:solidFill>
              </a:rPr>
              <a:t>all aspects of higher education policy.</a:t>
            </a:r>
          </a:p>
          <a:p>
            <a:pPr marL="285750" indent="-285750">
              <a:spcBef>
                <a:spcPts val="0"/>
              </a:spcBef>
              <a:buFont typeface="Arial"/>
              <a:buChar char="•"/>
            </a:pPr>
            <a:r>
              <a:rPr lang="en-US" sz="2400" dirty="0" smtClean="0">
                <a:solidFill>
                  <a:srgbClr val="FFFFFF"/>
                </a:solidFill>
              </a:rPr>
              <a:t>developing </a:t>
            </a:r>
            <a:r>
              <a:rPr lang="en-US" sz="2400" dirty="0">
                <a:solidFill>
                  <a:srgbClr val="FFFFFF"/>
                </a:solidFill>
              </a:rPr>
              <a:t>and </a:t>
            </a:r>
            <a:r>
              <a:rPr lang="en-US" sz="2400" dirty="0" smtClean="0">
                <a:solidFill>
                  <a:srgbClr val="FFFFFF"/>
                </a:solidFill>
              </a:rPr>
              <a:t>implementing </a:t>
            </a:r>
            <a:r>
              <a:rPr lang="en-US" sz="2400" dirty="0">
                <a:solidFill>
                  <a:srgbClr val="FFFFFF"/>
                </a:solidFill>
              </a:rPr>
              <a:t>a system of quality assurance for higher </a:t>
            </a:r>
            <a:r>
              <a:rPr lang="en-US" sz="2400" dirty="0" smtClean="0">
                <a:solidFill>
                  <a:srgbClr val="FFFFFF"/>
                </a:solidFill>
              </a:rPr>
              <a:t>education</a:t>
            </a:r>
            <a:r>
              <a:rPr lang="en-US" sz="2400" dirty="0">
                <a:solidFill>
                  <a:srgbClr val="FFFFFF"/>
                </a:solidFill>
              </a:rPr>
              <a:t>.</a:t>
            </a:r>
          </a:p>
          <a:p>
            <a:pPr marL="285750" indent="-285750">
              <a:spcBef>
                <a:spcPts val="0"/>
              </a:spcBef>
              <a:buFont typeface="Arial"/>
              <a:buChar char="•"/>
            </a:pPr>
            <a:r>
              <a:rPr lang="en-US" sz="2400" dirty="0" smtClean="0">
                <a:solidFill>
                  <a:srgbClr val="FFFFFF"/>
                </a:solidFill>
              </a:rPr>
              <a:t>monitoring </a:t>
            </a:r>
            <a:r>
              <a:rPr lang="en-US" sz="2400" dirty="0">
                <a:solidFill>
                  <a:srgbClr val="FFFFFF"/>
                </a:solidFill>
              </a:rPr>
              <a:t>and </a:t>
            </a:r>
            <a:r>
              <a:rPr lang="en-US" sz="2400" dirty="0" smtClean="0">
                <a:solidFill>
                  <a:srgbClr val="FFFFFF"/>
                </a:solidFill>
              </a:rPr>
              <a:t>reporting </a:t>
            </a:r>
            <a:r>
              <a:rPr lang="en-US" sz="2400" dirty="0">
                <a:solidFill>
                  <a:srgbClr val="FFFFFF"/>
                </a:solidFill>
              </a:rPr>
              <a:t>on the state of the higher education </a:t>
            </a:r>
            <a:r>
              <a:rPr lang="en-US" sz="2400" dirty="0" smtClean="0">
                <a:solidFill>
                  <a:srgbClr val="FFFFFF"/>
                </a:solidFill>
              </a:rPr>
              <a:t>system</a:t>
            </a:r>
            <a:r>
              <a:rPr lang="en-US" sz="2400" dirty="0">
                <a:solidFill>
                  <a:srgbClr val="FFFFFF"/>
                </a:solidFill>
              </a:rPr>
              <a:t>.</a:t>
            </a:r>
          </a:p>
          <a:p>
            <a:pPr marL="285750" indent="-285750">
              <a:spcBef>
                <a:spcPts val="0"/>
              </a:spcBef>
              <a:buFont typeface="Arial"/>
              <a:buChar char="•"/>
            </a:pPr>
            <a:r>
              <a:rPr lang="en-US" sz="2400" dirty="0" smtClean="0">
                <a:solidFill>
                  <a:srgbClr val="FFFFFF"/>
                </a:solidFill>
              </a:rPr>
              <a:t>contributing </a:t>
            </a:r>
            <a:r>
              <a:rPr lang="en-US" sz="2400" dirty="0">
                <a:solidFill>
                  <a:srgbClr val="FFFFFF"/>
                </a:solidFill>
              </a:rPr>
              <a:t>to the development of higher education through intellectual engagement with key national and systemic </a:t>
            </a:r>
            <a:r>
              <a:rPr lang="en-US" sz="2400" dirty="0" smtClean="0">
                <a:solidFill>
                  <a:srgbClr val="FFFFFF"/>
                </a:solidFill>
              </a:rPr>
              <a:t>issues.</a:t>
            </a:r>
            <a:endParaRPr lang="en-US" sz="2400" dirty="0">
              <a:solidFill>
                <a:srgbClr val="FFFFFF"/>
              </a:solidFill>
            </a:endParaRPr>
          </a:p>
          <a:p>
            <a:pPr>
              <a:spcBef>
                <a:spcPts val="0"/>
              </a:spcBef>
            </a:pPr>
            <a:r>
              <a:rPr lang="en-US" sz="2400" dirty="0" smtClean="0">
                <a:solidFill>
                  <a:srgbClr val="FFFF00"/>
                </a:solidFill>
              </a:rPr>
              <a:t>CHE is the Quality Council for Higher Education. It is responsible for implementation of the Higher Education Qualifications Sub-Framework.</a:t>
            </a:r>
            <a:endParaRPr lang="en-US" sz="2400" dirty="0">
              <a:solidFill>
                <a:srgbClr val="FFFF00"/>
              </a:solidFill>
            </a:endParaRPr>
          </a:p>
        </p:txBody>
      </p:sp>
      <p:sp>
        <p:nvSpPr>
          <p:cNvPr id="3" name="Title 2"/>
          <p:cNvSpPr>
            <a:spLocks noGrp="1"/>
          </p:cNvSpPr>
          <p:nvPr>
            <p:ph type="title"/>
          </p:nvPr>
        </p:nvSpPr>
        <p:spPr>
          <a:xfrm>
            <a:off x="352426" y="228600"/>
            <a:ext cx="7680960" cy="752128"/>
          </a:xfrm>
        </p:spPr>
        <p:txBody>
          <a:bodyPr/>
          <a:lstStyle/>
          <a:p>
            <a:r>
              <a:rPr lang="en-US" dirty="0" smtClean="0"/>
              <a:t>The Council on Higher Education</a:t>
            </a:r>
            <a:endParaRPr lang="en-US" dirty="0"/>
          </a:p>
        </p:txBody>
      </p:sp>
    </p:spTree>
    <p:extLst>
      <p:ext uri="{BB962C8B-B14F-4D97-AF65-F5344CB8AC3E}">
        <p14:creationId xmlns:p14="http://schemas.microsoft.com/office/powerpoint/2010/main" val="209541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196752"/>
            <a:ext cx="8180014" cy="4990688"/>
          </a:xfrm>
        </p:spPr>
        <p:txBody>
          <a:bodyPr>
            <a:noAutofit/>
          </a:bodyPr>
          <a:lstStyle/>
          <a:p>
            <a:pPr>
              <a:spcBef>
                <a:spcPts val="600"/>
              </a:spcBef>
            </a:pPr>
            <a:r>
              <a:rPr lang="en-US" sz="2400" dirty="0">
                <a:solidFill>
                  <a:srgbClr val="FFFF00"/>
                </a:solidFill>
              </a:rPr>
              <a:t>Programme </a:t>
            </a:r>
            <a:r>
              <a:rPr lang="en-US" sz="2400" dirty="0" smtClean="0">
                <a:solidFill>
                  <a:srgbClr val="FFFF00"/>
                </a:solidFill>
              </a:rPr>
              <a:t>accreditation</a:t>
            </a:r>
            <a:endParaRPr lang="en-US" sz="2400" dirty="0">
              <a:solidFill>
                <a:srgbClr val="FFFF00"/>
              </a:solidFill>
            </a:endParaRPr>
          </a:p>
          <a:p>
            <a:pPr>
              <a:spcBef>
                <a:spcPts val="600"/>
              </a:spcBef>
            </a:pPr>
            <a:r>
              <a:rPr lang="en-US" sz="2400" dirty="0" smtClean="0">
                <a:solidFill>
                  <a:srgbClr val="FFFFFF"/>
                </a:solidFill>
              </a:rPr>
              <a:t>ensures </a:t>
            </a:r>
            <a:r>
              <a:rPr lang="en-US" sz="2400" dirty="0">
                <a:solidFill>
                  <a:srgbClr val="FFFFFF"/>
                </a:solidFill>
              </a:rPr>
              <a:t>that minimum standards are met </a:t>
            </a:r>
            <a:r>
              <a:rPr lang="en-US" sz="2400" dirty="0" smtClean="0">
                <a:solidFill>
                  <a:srgbClr val="FFFFFF"/>
                </a:solidFill>
              </a:rPr>
              <a:t>in HEI </a:t>
            </a:r>
            <a:r>
              <a:rPr lang="en-US" sz="2400" dirty="0" err="1" smtClean="0">
                <a:solidFill>
                  <a:srgbClr val="FFFFFF"/>
                </a:solidFill>
              </a:rPr>
              <a:t>programmes</a:t>
            </a:r>
            <a:endParaRPr lang="en-US" sz="2400" dirty="0">
              <a:solidFill>
                <a:srgbClr val="FFFFFF"/>
              </a:solidFill>
            </a:endParaRPr>
          </a:p>
          <a:p>
            <a:pPr>
              <a:spcBef>
                <a:spcPts val="600"/>
              </a:spcBef>
            </a:pPr>
            <a:r>
              <a:rPr lang="en-US" sz="2400" dirty="0" smtClean="0">
                <a:solidFill>
                  <a:srgbClr val="FFFF00"/>
                </a:solidFill>
              </a:rPr>
              <a:t>National reviews</a:t>
            </a:r>
            <a:endParaRPr lang="en-US" sz="2400" dirty="0">
              <a:solidFill>
                <a:srgbClr val="FFFF00"/>
              </a:solidFill>
            </a:endParaRPr>
          </a:p>
          <a:p>
            <a:pPr>
              <a:spcBef>
                <a:spcPts val="600"/>
              </a:spcBef>
            </a:pPr>
            <a:r>
              <a:rPr lang="en-US" sz="2400" dirty="0" smtClean="0">
                <a:solidFill>
                  <a:srgbClr val="FFFFFF"/>
                </a:solidFill>
              </a:rPr>
              <a:t>specific </a:t>
            </a:r>
            <a:r>
              <a:rPr lang="en-US" sz="2400" dirty="0" err="1">
                <a:solidFill>
                  <a:srgbClr val="FFFFFF"/>
                </a:solidFill>
              </a:rPr>
              <a:t>programmes</a:t>
            </a:r>
            <a:r>
              <a:rPr lang="en-US" sz="2400" dirty="0">
                <a:solidFill>
                  <a:srgbClr val="FFFFFF"/>
                </a:solidFill>
              </a:rPr>
              <a:t> </a:t>
            </a:r>
            <a:r>
              <a:rPr lang="en-US" sz="2400" dirty="0" smtClean="0">
                <a:solidFill>
                  <a:srgbClr val="FFFFFF"/>
                </a:solidFill>
              </a:rPr>
              <a:t>are </a:t>
            </a:r>
            <a:r>
              <a:rPr lang="en-US" sz="2400" dirty="0">
                <a:solidFill>
                  <a:srgbClr val="FFFFFF"/>
                </a:solidFill>
              </a:rPr>
              <a:t>evaluated </a:t>
            </a:r>
            <a:r>
              <a:rPr lang="en-US" sz="2400" dirty="0" smtClean="0">
                <a:solidFill>
                  <a:srgbClr val="FFFFFF"/>
                </a:solidFill>
              </a:rPr>
              <a:t>and benchmarked nationally and internationally</a:t>
            </a:r>
            <a:endParaRPr lang="en-US" sz="2400" dirty="0">
              <a:solidFill>
                <a:srgbClr val="FFFFFF"/>
              </a:solidFill>
            </a:endParaRPr>
          </a:p>
          <a:p>
            <a:pPr>
              <a:spcBef>
                <a:spcPts val="600"/>
              </a:spcBef>
            </a:pPr>
            <a:r>
              <a:rPr lang="en-US" sz="2400" dirty="0" smtClean="0">
                <a:solidFill>
                  <a:srgbClr val="FFFF00"/>
                </a:solidFill>
              </a:rPr>
              <a:t>Institutional audits</a:t>
            </a:r>
          </a:p>
          <a:p>
            <a:pPr>
              <a:spcBef>
                <a:spcPts val="600"/>
              </a:spcBef>
            </a:pPr>
            <a:r>
              <a:rPr lang="en-US" sz="2400" dirty="0" smtClean="0">
                <a:solidFill>
                  <a:srgbClr val="FFFFFF"/>
                </a:solidFill>
              </a:rPr>
              <a:t>evaluate HEIs’ </a:t>
            </a:r>
            <a:r>
              <a:rPr lang="en-US" sz="2400" dirty="0">
                <a:solidFill>
                  <a:srgbClr val="FFFFFF"/>
                </a:solidFill>
              </a:rPr>
              <a:t>internal quality assurance </a:t>
            </a:r>
            <a:r>
              <a:rPr lang="en-US" sz="2400" dirty="0" smtClean="0">
                <a:solidFill>
                  <a:srgbClr val="FFFFFF"/>
                </a:solidFill>
              </a:rPr>
              <a:t>mechanisms</a:t>
            </a:r>
            <a:endParaRPr lang="en-US" sz="2400" dirty="0">
              <a:solidFill>
                <a:srgbClr val="FFFFFF"/>
              </a:solidFill>
            </a:endParaRPr>
          </a:p>
          <a:p>
            <a:pPr>
              <a:spcBef>
                <a:spcPts val="600"/>
              </a:spcBef>
            </a:pPr>
            <a:r>
              <a:rPr lang="en-US" sz="2400" dirty="0" smtClean="0">
                <a:solidFill>
                  <a:srgbClr val="FFFF00"/>
                </a:solidFill>
              </a:rPr>
              <a:t>Quality </a:t>
            </a:r>
            <a:r>
              <a:rPr lang="en-US" sz="2400" dirty="0">
                <a:solidFill>
                  <a:srgbClr val="FFFF00"/>
                </a:solidFill>
              </a:rPr>
              <a:t>promotion and capacity </a:t>
            </a:r>
            <a:r>
              <a:rPr lang="en-US" sz="2400" dirty="0" smtClean="0">
                <a:solidFill>
                  <a:srgbClr val="FFFF00"/>
                </a:solidFill>
              </a:rPr>
              <a:t>development</a:t>
            </a:r>
            <a:endParaRPr lang="en-US" sz="2400" dirty="0">
              <a:solidFill>
                <a:srgbClr val="FFFF00"/>
              </a:solidFill>
            </a:endParaRPr>
          </a:p>
          <a:p>
            <a:pPr>
              <a:spcBef>
                <a:spcPts val="600"/>
              </a:spcBef>
            </a:pPr>
            <a:r>
              <a:rPr lang="en-US" sz="2400" dirty="0" smtClean="0">
                <a:solidFill>
                  <a:srgbClr val="FFFFFF"/>
                </a:solidFill>
              </a:rPr>
              <a:t>training</a:t>
            </a:r>
            <a:r>
              <a:rPr lang="en-US" sz="2400" dirty="0">
                <a:solidFill>
                  <a:srgbClr val="FFFFFF"/>
                </a:solidFill>
              </a:rPr>
              <a:t>, information sharing and other </a:t>
            </a:r>
            <a:r>
              <a:rPr lang="en-US" sz="2400" dirty="0" smtClean="0">
                <a:solidFill>
                  <a:srgbClr val="FFFFFF"/>
                </a:solidFill>
              </a:rPr>
              <a:t>development </a:t>
            </a:r>
            <a:r>
              <a:rPr lang="en-US" sz="2400" dirty="0">
                <a:solidFill>
                  <a:srgbClr val="FFFFFF"/>
                </a:solidFill>
              </a:rPr>
              <a:t>opportunities are provided to </a:t>
            </a:r>
            <a:r>
              <a:rPr lang="en-US" sz="2400" dirty="0" smtClean="0">
                <a:solidFill>
                  <a:srgbClr val="FFFFFF"/>
                </a:solidFill>
              </a:rPr>
              <a:t>institutions</a:t>
            </a:r>
            <a:endParaRPr lang="en-US" sz="2400" dirty="0">
              <a:solidFill>
                <a:srgbClr val="FFFFFF"/>
              </a:solidFill>
            </a:endParaRPr>
          </a:p>
        </p:txBody>
      </p:sp>
      <p:sp>
        <p:nvSpPr>
          <p:cNvPr id="3" name="Title 2"/>
          <p:cNvSpPr>
            <a:spLocks noGrp="1"/>
          </p:cNvSpPr>
          <p:nvPr>
            <p:ph type="title"/>
          </p:nvPr>
        </p:nvSpPr>
        <p:spPr>
          <a:xfrm>
            <a:off x="352426" y="228600"/>
            <a:ext cx="7680960" cy="896144"/>
          </a:xfrm>
        </p:spPr>
        <p:txBody>
          <a:bodyPr>
            <a:normAutofit fontScale="90000"/>
          </a:bodyPr>
          <a:lstStyle/>
          <a:p>
            <a:r>
              <a:rPr lang="en-US" dirty="0" smtClean="0"/>
              <a:t>Four components of the CHE’s work</a:t>
            </a:r>
            <a:endParaRPr lang="en-US" dirty="0"/>
          </a:p>
        </p:txBody>
      </p:sp>
    </p:spTree>
    <p:extLst>
      <p:ext uri="{BB962C8B-B14F-4D97-AF65-F5344CB8AC3E}">
        <p14:creationId xmlns:p14="http://schemas.microsoft.com/office/powerpoint/2010/main" val="393904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p:txBody>
          <a:bodyPr>
            <a:normAutofit/>
          </a:bodyPr>
          <a:lstStyle/>
          <a:p>
            <a:r>
              <a:rPr lang="en-ZA" sz="2400" dirty="0" smtClean="0">
                <a:solidFill>
                  <a:schemeClr val="tx2"/>
                </a:solidFill>
                <a:latin typeface="Arial" pitchFamily="34" charset="0"/>
                <a:cs typeface="Arial" pitchFamily="34" charset="0"/>
              </a:rPr>
              <a:t>SA population			51.8 million</a:t>
            </a:r>
          </a:p>
          <a:p>
            <a:r>
              <a:rPr lang="en-ZA" sz="2400" dirty="0" smtClean="0">
                <a:solidFill>
                  <a:schemeClr val="tx2"/>
                </a:solidFill>
                <a:latin typeface="Arial" pitchFamily="34" charset="0"/>
                <a:cs typeface="Arial" pitchFamily="34" charset="0"/>
              </a:rPr>
              <a:t>No. 15-19 year olds			5.0 million</a:t>
            </a:r>
          </a:p>
          <a:p>
            <a:r>
              <a:rPr lang="en-ZA" sz="2400" dirty="0" smtClean="0">
                <a:solidFill>
                  <a:schemeClr val="tx2"/>
                </a:solidFill>
                <a:latin typeface="Arial" pitchFamily="34" charset="0"/>
                <a:cs typeface="Arial" pitchFamily="34" charset="0"/>
              </a:rPr>
              <a:t>No. 20-24 year-olds		5.4 million</a:t>
            </a:r>
          </a:p>
          <a:p>
            <a:r>
              <a:rPr lang="en-ZA" sz="2400" dirty="0" smtClean="0">
                <a:solidFill>
                  <a:schemeClr val="tx2"/>
                </a:solidFill>
                <a:latin typeface="Arial" pitchFamily="34" charset="0"/>
                <a:cs typeface="Arial" pitchFamily="34" charset="0"/>
              </a:rPr>
              <a:t>No. HE students			938 200</a:t>
            </a:r>
          </a:p>
          <a:p>
            <a:r>
              <a:rPr lang="en-ZA" sz="2400" dirty="0" smtClean="0">
                <a:solidFill>
                  <a:schemeClr val="tx2"/>
                </a:solidFill>
                <a:latin typeface="Arial" pitchFamily="34" charset="0"/>
                <a:cs typeface="Arial" pitchFamily="34" charset="0"/>
              </a:rPr>
              <a:t>20-24 year old participation rate  17% </a:t>
            </a:r>
          </a:p>
          <a:p>
            <a:r>
              <a:rPr lang="en-ZA" sz="2400" dirty="0">
                <a:solidFill>
                  <a:schemeClr val="tx2"/>
                </a:solidFill>
                <a:latin typeface="Arial" pitchFamily="34" charset="0"/>
                <a:cs typeface="Arial" pitchFamily="34" charset="0"/>
              </a:rPr>
              <a:t>	</a:t>
            </a:r>
            <a:r>
              <a:rPr lang="en-ZA" sz="2400" dirty="0" smtClean="0">
                <a:solidFill>
                  <a:schemeClr val="tx2"/>
                </a:solidFill>
                <a:latin typeface="Arial" pitchFamily="34" charset="0"/>
                <a:cs typeface="Arial" pitchFamily="34" charset="0"/>
              </a:rPr>
              <a:t>Black African			14%</a:t>
            </a:r>
          </a:p>
          <a:p>
            <a:r>
              <a:rPr lang="en-ZA" sz="2400" dirty="0">
                <a:solidFill>
                  <a:schemeClr val="tx2"/>
                </a:solidFill>
                <a:latin typeface="Arial" pitchFamily="34" charset="0"/>
                <a:cs typeface="Arial" pitchFamily="34" charset="0"/>
              </a:rPr>
              <a:t>	</a:t>
            </a:r>
            <a:r>
              <a:rPr lang="en-ZA" sz="2400" dirty="0" smtClean="0">
                <a:solidFill>
                  <a:schemeClr val="tx2"/>
                </a:solidFill>
                <a:latin typeface="Arial" pitchFamily="34" charset="0"/>
                <a:cs typeface="Arial" pitchFamily="34" charset="0"/>
              </a:rPr>
              <a:t>White				57%</a:t>
            </a:r>
          </a:p>
          <a:p>
            <a:endParaRPr lang="en-ZA" sz="2400" dirty="0">
              <a:solidFill>
                <a:schemeClr val="tx2"/>
              </a:solidFill>
              <a:latin typeface="Arial" pitchFamily="34" charset="0"/>
              <a:cs typeface="Arial" pitchFamily="34" charset="0"/>
            </a:endParaRPr>
          </a:p>
        </p:txBody>
      </p:sp>
      <p:sp>
        <p:nvSpPr>
          <p:cNvPr id="3" name="Title 2"/>
          <p:cNvSpPr>
            <a:spLocks noGrp="1"/>
          </p:cNvSpPr>
          <p:nvPr>
            <p:ph type="title"/>
          </p:nvPr>
        </p:nvSpPr>
        <p:spPr/>
        <p:txBody>
          <a:bodyPr/>
          <a:lstStyle/>
          <a:p>
            <a:r>
              <a:rPr lang="en-ZA" b="1" dirty="0" smtClean="0"/>
              <a:t>Key statistics for 2011</a:t>
            </a:r>
            <a:endParaRPr lang="en-ZA" b="1" dirty="0"/>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725379"/>
            <a:ext cx="2016224" cy="824210"/>
          </a:xfrm>
          <a:prstGeom prst="rect">
            <a:avLst/>
          </a:prstGeom>
          <a:noFill/>
          <a:ln>
            <a:noFill/>
          </a:ln>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4619" y="5733256"/>
            <a:ext cx="1331590" cy="900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1667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2426" y="228600"/>
            <a:ext cx="7680960" cy="896144"/>
          </a:xfrm>
        </p:spPr>
        <p:txBody>
          <a:bodyPr>
            <a:normAutofit/>
          </a:bodyPr>
          <a:lstStyle/>
          <a:p>
            <a:r>
              <a:rPr lang="en-ZA" sz="2400" b="1" dirty="0" smtClean="0"/>
              <a:t>Throughput rates for 3-year degree 2006 student cohort in public HEIs (excluding UNISA)</a:t>
            </a:r>
            <a:endParaRPr lang="en-ZA" sz="24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68760"/>
            <a:ext cx="8413750" cy="4937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9552" y="6268670"/>
            <a:ext cx="7056784" cy="369332"/>
          </a:xfrm>
          <a:prstGeom prst="rect">
            <a:avLst/>
          </a:prstGeom>
          <a:noFill/>
        </p:spPr>
        <p:txBody>
          <a:bodyPr wrap="square" rtlCol="0">
            <a:spAutoFit/>
          </a:bodyPr>
          <a:lstStyle/>
          <a:p>
            <a:r>
              <a:rPr lang="en-ZA" b="1" dirty="0" smtClean="0">
                <a:solidFill>
                  <a:schemeClr val="bg2"/>
                </a:solidFill>
              </a:rPr>
              <a:t>(</a:t>
            </a:r>
            <a:r>
              <a:rPr lang="en-ZA" b="1" dirty="0" err="1" smtClean="0">
                <a:solidFill>
                  <a:schemeClr val="bg2"/>
                </a:solidFill>
              </a:rPr>
              <a:t>VitalStats</a:t>
            </a:r>
            <a:r>
              <a:rPr lang="en-ZA" b="1" dirty="0" smtClean="0">
                <a:solidFill>
                  <a:schemeClr val="bg2"/>
                </a:solidFill>
              </a:rPr>
              <a:t> Public Higher Education 2011, CHE)</a:t>
            </a:r>
            <a:endParaRPr lang="en-ZA" b="1" dirty="0">
              <a:solidFill>
                <a:schemeClr val="bg2"/>
              </a:solidFill>
            </a:endParaRPr>
          </a:p>
        </p:txBody>
      </p:sp>
    </p:spTree>
    <p:extLst>
      <p:ext uri="{BB962C8B-B14F-4D97-AF65-F5344CB8AC3E}">
        <p14:creationId xmlns:p14="http://schemas.microsoft.com/office/powerpoint/2010/main" val="2506892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7680960" cy="896144"/>
          </a:xfrm>
        </p:spPr>
        <p:txBody>
          <a:bodyPr>
            <a:normAutofit/>
          </a:bodyPr>
          <a:lstStyle/>
          <a:p>
            <a:r>
              <a:rPr lang="en-ZA" sz="2400" b="1" dirty="0"/>
              <a:t>Throughput rates for 3-year degree 2006 student cohort in public HEIs (excluding UNISA</a:t>
            </a:r>
            <a:r>
              <a:rPr lang="en-ZA" sz="2400" b="1" dirty="0" smtClean="0"/>
              <a:t>) by race</a:t>
            </a:r>
            <a:endParaRPr lang="en-ZA"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918" y="1412776"/>
            <a:ext cx="8429625" cy="488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27173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Custom 7">
      <a:dk1>
        <a:srgbClr val="34288C"/>
      </a:dk1>
      <a:lt1>
        <a:srgbClr val="E25600"/>
      </a:lt1>
      <a:dk2>
        <a:srgbClr val="FFFFFF"/>
      </a:dk2>
      <a:lt2>
        <a:srgbClr val="FFFFFF"/>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Custom 1">
      <a:majorFont>
        <a:latin typeface="Arial"/>
        <a:ea typeface=""/>
        <a:cs typeface=""/>
      </a:majorFont>
      <a:minorFont>
        <a:latin typeface="Arial"/>
        <a:ea typeface=""/>
        <a:cs typeface=""/>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TC101790491[[fn=Mylar]]</Template>
  <TotalTime>1945</TotalTime>
  <Words>1200</Words>
  <Application>Microsoft Office PowerPoint</Application>
  <PresentationFormat>On-screen Show (4:3)</PresentationFormat>
  <Paragraphs>213</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Mylar</vt:lpstr>
      <vt:lpstr>Student workshop on  the Quality  Enhancement Project</vt:lpstr>
      <vt:lpstr>Aims of the workshop </vt:lpstr>
      <vt:lpstr>Post-school education</vt:lpstr>
      <vt:lpstr>Higher education</vt:lpstr>
      <vt:lpstr>The Council on Higher Education</vt:lpstr>
      <vt:lpstr>Four components of the CHE’s work</vt:lpstr>
      <vt:lpstr>Key statistics for 2011</vt:lpstr>
      <vt:lpstr>Throughput rates for 3-year degree 2006 student cohort in public HEIs (excluding UNISA)</vt:lpstr>
      <vt:lpstr>Throughput rates for 3-year degree 2006 student cohort in public HEIs (excluding UNISA) by race</vt:lpstr>
      <vt:lpstr>National Development Plan 2012</vt:lpstr>
      <vt:lpstr>OECD Sept 2012</vt:lpstr>
      <vt:lpstr>PowerPoint Presentation</vt:lpstr>
      <vt:lpstr>PowerPoint Presentation</vt:lpstr>
      <vt:lpstr>The Quality Enhancement Project</vt:lpstr>
      <vt:lpstr>PowerPoint Presentation</vt:lpstr>
      <vt:lpstr>PowerPoint Presentation</vt:lpstr>
      <vt:lpstr>PowerPoint Presentation</vt:lpstr>
      <vt:lpstr>Accountability is required</vt:lpstr>
      <vt:lpstr>PowerPoint Presentation</vt:lpstr>
      <vt:lpstr>PowerPoint Presentation</vt:lpstr>
      <vt:lpstr>PowerPoint Presentation</vt:lpstr>
      <vt:lpstr>PowerPoint Presentation</vt:lpstr>
      <vt:lpstr>PowerPoint Presentation</vt:lpstr>
      <vt:lpstr>Focus areas for Phase 1</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Cycle 2</dc:title>
  <dc:creator>Diane Grayson</dc:creator>
  <cp:lastModifiedBy>Diane Grayson</cp:lastModifiedBy>
  <cp:revision>230</cp:revision>
  <cp:lastPrinted>2014-04-03T14:56:02Z</cp:lastPrinted>
  <dcterms:created xsi:type="dcterms:W3CDTF">2012-10-30T17:54:22Z</dcterms:created>
  <dcterms:modified xsi:type="dcterms:W3CDTF">2014-04-09T14:22:49Z</dcterms:modified>
</cp:coreProperties>
</file>