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3" r:id="rId1"/>
  </p:sldMasterIdLst>
  <p:notesMasterIdLst>
    <p:notesMasterId r:id="rId14"/>
  </p:notesMasterIdLst>
  <p:sldIdLst>
    <p:sldId id="256" r:id="rId2"/>
    <p:sldId id="261" r:id="rId3"/>
    <p:sldId id="273" r:id="rId4"/>
    <p:sldId id="267" r:id="rId5"/>
    <p:sldId id="268" r:id="rId6"/>
    <p:sldId id="264" r:id="rId7"/>
    <p:sldId id="269" r:id="rId8"/>
    <p:sldId id="265" r:id="rId9"/>
    <p:sldId id="271" r:id="rId10"/>
    <p:sldId id="270" r:id="rId11"/>
    <p:sldId id="272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98" autoAdjust="0"/>
    <p:restoredTop sz="93615" autoAdjust="0"/>
  </p:normalViewPr>
  <p:slideViewPr>
    <p:cSldViewPr snapToGrid="0">
      <p:cViewPr varScale="1">
        <p:scale>
          <a:sx n="61" d="100"/>
          <a:sy n="61" d="100"/>
        </p:scale>
        <p:origin x="787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C0210F-4A28-4035-A330-C50D3AB38F18}" type="doc">
      <dgm:prSet loTypeId="urn:microsoft.com/office/officeart/2005/8/layout/balance1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B183F6C-64FA-49E0-9225-254EDAC11D45}">
      <dgm:prSet phldrT="[Text]"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r>
            <a:rPr lang="en-US" dirty="0" smtClean="0"/>
            <a:t>Internal Conditions</a:t>
          </a:r>
          <a:endParaRPr lang="en-US" dirty="0"/>
        </a:p>
      </dgm:t>
    </dgm:pt>
    <dgm:pt modelId="{E447972B-9748-4A14-A54A-86C20F28405C}" type="parTrans" cxnId="{93735E05-676E-4F53-B7E4-C407536FBEEE}">
      <dgm:prSet/>
      <dgm:spPr/>
      <dgm:t>
        <a:bodyPr/>
        <a:lstStyle/>
        <a:p>
          <a:endParaRPr lang="en-US"/>
        </a:p>
      </dgm:t>
    </dgm:pt>
    <dgm:pt modelId="{50A0B83E-5C78-4494-973A-7985815979C6}" type="sibTrans" cxnId="{93735E05-676E-4F53-B7E4-C407536FBEEE}">
      <dgm:prSet/>
      <dgm:spPr/>
      <dgm:t>
        <a:bodyPr/>
        <a:lstStyle/>
        <a:p>
          <a:endParaRPr lang="en-US"/>
        </a:p>
      </dgm:t>
    </dgm:pt>
    <dgm:pt modelId="{6392D50C-BE6A-483E-B12C-FFA7E6D753C4}">
      <dgm:prSet phldrT="[Text]" custT="1"/>
      <dgm:spPr/>
      <dgm:t>
        <a:bodyPr/>
        <a:lstStyle/>
        <a:p>
          <a:r>
            <a:rPr lang="en-US" sz="1800" dirty="0" smtClean="0"/>
            <a:t> Internal Resource Capacity</a:t>
          </a:r>
          <a:endParaRPr lang="en-US" sz="1800" dirty="0"/>
        </a:p>
      </dgm:t>
    </dgm:pt>
    <dgm:pt modelId="{0733B181-D428-436F-95C3-1F21EC6ECD70}" type="parTrans" cxnId="{5470EA8F-1CC5-49E7-A93D-32254CE9BF38}">
      <dgm:prSet/>
      <dgm:spPr/>
      <dgm:t>
        <a:bodyPr/>
        <a:lstStyle/>
        <a:p>
          <a:endParaRPr lang="en-US"/>
        </a:p>
      </dgm:t>
    </dgm:pt>
    <dgm:pt modelId="{D19C4674-67B6-4A0A-8185-E73AF40DF860}" type="sibTrans" cxnId="{5470EA8F-1CC5-49E7-A93D-32254CE9BF38}">
      <dgm:prSet/>
      <dgm:spPr/>
      <dgm:t>
        <a:bodyPr/>
        <a:lstStyle/>
        <a:p>
          <a:endParaRPr lang="en-US"/>
        </a:p>
      </dgm:t>
    </dgm:pt>
    <dgm:pt modelId="{1E2A665C-C9A1-404C-855A-065D13C61F0A}">
      <dgm:prSet phldrT="[Text]" custT="1"/>
      <dgm:spPr/>
      <dgm:t>
        <a:bodyPr/>
        <a:lstStyle/>
        <a:p>
          <a:r>
            <a:rPr lang="en-US" sz="1800" dirty="0" smtClean="0"/>
            <a:t>PQM</a:t>
          </a:r>
          <a:endParaRPr lang="en-US" sz="1800" dirty="0"/>
        </a:p>
      </dgm:t>
    </dgm:pt>
    <dgm:pt modelId="{FE7EC817-FD55-4755-A6F7-5F76E66CE692}" type="parTrans" cxnId="{8DE8C7BD-C588-4BA1-B3F1-1295D9816DE7}">
      <dgm:prSet/>
      <dgm:spPr/>
      <dgm:t>
        <a:bodyPr/>
        <a:lstStyle/>
        <a:p>
          <a:endParaRPr lang="en-US"/>
        </a:p>
      </dgm:t>
    </dgm:pt>
    <dgm:pt modelId="{581E21F7-48D6-4A68-ABD6-439070D8EA80}" type="sibTrans" cxnId="{8DE8C7BD-C588-4BA1-B3F1-1295D9816DE7}">
      <dgm:prSet/>
      <dgm:spPr/>
      <dgm:t>
        <a:bodyPr/>
        <a:lstStyle/>
        <a:p>
          <a:endParaRPr lang="en-US"/>
        </a:p>
      </dgm:t>
    </dgm:pt>
    <dgm:pt modelId="{D61AD344-8851-4929-A01C-B760C9B9DA19}">
      <dgm:prSet phldrT="[Text]"/>
      <dgm:spPr>
        <a:solidFill>
          <a:schemeClr val="accent1">
            <a:lumMod val="75000"/>
            <a:alpha val="90000"/>
          </a:schemeClr>
        </a:solidFill>
      </dgm:spPr>
      <dgm:t>
        <a:bodyPr/>
        <a:lstStyle/>
        <a:p>
          <a:r>
            <a:rPr lang="en-US" dirty="0" smtClean="0"/>
            <a:t>External Vectors</a:t>
          </a:r>
          <a:endParaRPr lang="en-US" dirty="0"/>
        </a:p>
      </dgm:t>
    </dgm:pt>
    <dgm:pt modelId="{BC6C6AC2-C9FC-4D88-9834-80C80562E1F6}" type="parTrans" cxnId="{BA60A2D7-8908-4981-B3EE-F7C8853A39A3}">
      <dgm:prSet/>
      <dgm:spPr/>
      <dgm:t>
        <a:bodyPr/>
        <a:lstStyle/>
        <a:p>
          <a:endParaRPr lang="en-US"/>
        </a:p>
      </dgm:t>
    </dgm:pt>
    <dgm:pt modelId="{2FDA2883-B4D9-423C-8356-56059D03467B}" type="sibTrans" cxnId="{BA60A2D7-8908-4981-B3EE-F7C8853A39A3}">
      <dgm:prSet/>
      <dgm:spPr/>
      <dgm:t>
        <a:bodyPr/>
        <a:lstStyle/>
        <a:p>
          <a:endParaRPr lang="en-US"/>
        </a:p>
      </dgm:t>
    </dgm:pt>
    <dgm:pt modelId="{9CB11B16-265A-4F94-ABAB-0792A94EFB4D}">
      <dgm:prSet phldrT="[Text]" custT="1"/>
      <dgm:spPr/>
      <dgm:t>
        <a:bodyPr/>
        <a:lstStyle/>
        <a:p>
          <a:r>
            <a:rPr lang="en-US" sz="1800" dirty="0" smtClean="0"/>
            <a:t>NDP</a:t>
          </a:r>
          <a:endParaRPr lang="en-US" sz="1800" dirty="0"/>
        </a:p>
      </dgm:t>
    </dgm:pt>
    <dgm:pt modelId="{67841C70-0EDE-4F46-B721-8004D7611FC3}" type="parTrans" cxnId="{E6D3191C-CD9F-4029-B69A-8DF6746EEAC4}">
      <dgm:prSet/>
      <dgm:spPr/>
      <dgm:t>
        <a:bodyPr/>
        <a:lstStyle/>
        <a:p>
          <a:endParaRPr lang="en-US"/>
        </a:p>
      </dgm:t>
    </dgm:pt>
    <dgm:pt modelId="{4DF79967-1DF3-4EC1-8341-52658237090F}" type="sibTrans" cxnId="{E6D3191C-CD9F-4029-B69A-8DF6746EEAC4}">
      <dgm:prSet/>
      <dgm:spPr/>
      <dgm:t>
        <a:bodyPr/>
        <a:lstStyle/>
        <a:p>
          <a:endParaRPr lang="en-US"/>
        </a:p>
      </dgm:t>
    </dgm:pt>
    <dgm:pt modelId="{0E9C120B-FF97-4465-BF5C-D18B92672DC1}">
      <dgm:prSet custT="1"/>
      <dgm:spPr/>
      <dgm:t>
        <a:bodyPr/>
        <a:lstStyle/>
        <a:p>
          <a:r>
            <a:rPr lang="en-US" sz="1800" dirty="0" smtClean="0"/>
            <a:t>Academic Mission</a:t>
          </a:r>
          <a:endParaRPr lang="en-US" sz="1800" dirty="0"/>
        </a:p>
      </dgm:t>
    </dgm:pt>
    <dgm:pt modelId="{724D0B27-5A21-44B0-8D27-909A36F71B85}" type="parTrans" cxnId="{B222C48F-1866-4D51-A44F-1BC45E15FCA8}">
      <dgm:prSet/>
      <dgm:spPr/>
      <dgm:t>
        <a:bodyPr/>
        <a:lstStyle/>
        <a:p>
          <a:endParaRPr lang="en-US"/>
        </a:p>
      </dgm:t>
    </dgm:pt>
    <dgm:pt modelId="{76120BF0-7833-42EC-8BA5-842DAA2A8E00}" type="sibTrans" cxnId="{B222C48F-1866-4D51-A44F-1BC45E15FCA8}">
      <dgm:prSet/>
      <dgm:spPr/>
      <dgm:t>
        <a:bodyPr/>
        <a:lstStyle/>
        <a:p>
          <a:endParaRPr lang="en-US"/>
        </a:p>
      </dgm:t>
    </dgm:pt>
    <dgm:pt modelId="{7C02141E-4CD3-446B-AB16-393B8DD0A15A}">
      <dgm:prSet phldrT="[Text]" custT="1"/>
      <dgm:spPr/>
      <dgm:t>
        <a:bodyPr/>
        <a:lstStyle/>
        <a:p>
          <a:r>
            <a:rPr lang="en-US" sz="1800" dirty="0" smtClean="0"/>
            <a:t>DHET Imperatives</a:t>
          </a:r>
          <a:endParaRPr lang="en-US" sz="1800" dirty="0"/>
        </a:p>
      </dgm:t>
    </dgm:pt>
    <dgm:pt modelId="{F04F3EF2-0FC4-4B48-A9D1-9859A2ACE2FC}" type="sibTrans" cxnId="{B6CA9017-E507-447B-822B-03181A978EBC}">
      <dgm:prSet/>
      <dgm:spPr/>
      <dgm:t>
        <a:bodyPr/>
        <a:lstStyle/>
        <a:p>
          <a:endParaRPr lang="en-US"/>
        </a:p>
      </dgm:t>
    </dgm:pt>
    <dgm:pt modelId="{C182D114-4649-4B03-A6FE-1F6BC06E1A04}" type="parTrans" cxnId="{B6CA9017-E507-447B-822B-03181A978EBC}">
      <dgm:prSet/>
      <dgm:spPr/>
      <dgm:t>
        <a:bodyPr/>
        <a:lstStyle/>
        <a:p>
          <a:endParaRPr lang="en-US"/>
        </a:p>
      </dgm:t>
    </dgm:pt>
    <dgm:pt modelId="{F181C7A4-E4B1-4A2D-BBBF-0D622DE765B7}">
      <dgm:prSet phldrT="[Text]" custT="1"/>
      <dgm:spPr/>
      <dgm:t>
        <a:bodyPr/>
        <a:lstStyle/>
        <a:p>
          <a:r>
            <a:rPr lang="en-US" sz="1800" dirty="0" smtClean="0"/>
            <a:t>Scarce Skills</a:t>
          </a:r>
          <a:endParaRPr lang="en-US" sz="1800" dirty="0"/>
        </a:p>
      </dgm:t>
    </dgm:pt>
    <dgm:pt modelId="{3EEDACD2-0738-4672-93CA-D3817463FB82}" type="sibTrans" cxnId="{3F4FF679-2542-4BBE-B113-1C16EC813A62}">
      <dgm:prSet/>
      <dgm:spPr/>
      <dgm:t>
        <a:bodyPr/>
        <a:lstStyle/>
        <a:p>
          <a:endParaRPr lang="en-US"/>
        </a:p>
      </dgm:t>
    </dgm:pt>
    <dgm:pt modelId="{A7AFF1D3-FA9F-460F-8F5B-F6009FE72811}" type="parTrans" cxnId="{3F4FF679-2542-4BBE-B113-1C16EC813A62}">
      <dgm:prSet/>
      <dgm:spPr/>
      <dgm:t>
        <a:bodyPr/>
        <a:lstStyle/>
        <a:p>
          <a:endParaRPr lang="en-US"/>
        </a:p>
      </dgm:t>
    </dgm:pt>
    <dgm:pt modelId="{4E7A289F-A9B2-47A2-8C85-5BC406CB9870}">
      <dgm:prSet custT="1"/>
      <dgm:spPr/>
      <dgm:t>
        <a:bodyPr/>
        <a:lstStyle/>
        <a:p>
          <a:r>
            <a:rPr lang="en-US" sz="1800" dirty="0" smtClean="0"/>
            <a:t>Socio-Political Drivers </a:t>
          </a:r>
          <a:endParaRPr lang="en-US" sz="1800" dirty="0"/>
        </a:p>
      </dgm:t>
    </dgm:pt>
    <dgm:pt modelId="{469F8AA6-863A-42A8-B1C7-066716DD1141}" type="sibTrans" cxnId="{11B437EE-15A8-4BB0-92C8-56CCEC915F7B}">
      <dgm:prSet/>
      <dgm:spPr/>
      <dgm:t>
        <a:bodyPr/>
        <a:lstStyle/>
        <a:p>
          <a:endParaRPr lang="en-US"/>
        </a:p>
      </dgm:t>
    </dgm:pt>
    <dgm:pt modelId="{D877FC6C-6D3C-4AD5-8087-70A601CD673F}" type="parTrans" cxnId="{11B437EE-15A8-4BB0-92C8-56CCEC915F7B}">
      <dgm:prSet/>
      <dgm:spPr/>
      <dgm:t>
        <a:bodyPr/>
        <a:lstStyle/>
        <a:p>
          <a:endParaRPr lang="en-US"/>
        </a:p>
      </dgm:t>
    </dgm:pt>
    <dgm:pt modelId="{1F50A9F8-731E-4708-BDDF-10BEABD3BF94}" type="pres">
      <dgm:prSet presAssocID="{A8C0210F-4A28-4035-A330-C50D3AB38F18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70DDC0-7B38-41AF-9FED-FBB13F0E3729}" type="pres">
      <dgm:prSet presAssocID="{A8C0210F-4A28-4035-A330-C50D3AB38F18}" presName="dummyMaxCanvas" presStyleCnt="0"/>
      <dgm:spPr/>
      <dgm:t>
        <a:bodyPr/>
        <a:lstStyle/>
        <a:p>
          <a:endParaRPr lang="en-US"/>
        </a:p>
      </dgm:t>
    </dgm:pt>
    <dgm:pt modelId="{271F819F-2131-4588-96DE-8AF0237838A8}" type="pres">
      <dgm:prSet presAssocID="{A8C0210F-4A28-4035-A330-C50D3AB38F18}" presName="parentComposite" presStyleCnt="0"/>
      <dgm:spPr/>
      <dgm:t>
        <a:bodyPr/>
        <a:lstStyle/>
        <a:p>
          <a:endParaRPr lang="en-US"/>
        </a:p>
      </dgm:t>
    </dgm:pt>
    <dgm:pt modelId="{22F865E7-80D1-4729-9CDD-A46BF21F611C}" type="pres">
      <dgm:prSet presAssocID="{A8C0210F-4A28-4035-A330-C50D3AB38F18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6377B660-9A6F-4DDD-8E59-EB3CB08F5AC6}" type="pres">
      <dgm:prSet presAssocID="{A8C0210F-4A28-4035-A330-C50D3AB38F18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0DEC4A6A-C73C-48F9-B1D6-02172D21945C}" type="pres">
      <dgm:prSet presAssocID="{A8C0210F-4A28-4035-A330-C50D3AB38F18}" presName="childrenComposite" presStyleCnt="0"/>
      <dgm:spPr/>
      <dgm:t>
        <a:bodyPr/>
        <a:lstStyle/>
        <a:p>
          <a:endParaRPr lang="en-US"/>
        </a:p>
      </dgm:t>
    </dgm:pt>
    <dgm:pt modelId="{BB5EABDB-37C4-4E36-9324-A0E8C4694DCA}" type="pres">
      <dgm:prSet presAssocID="{A8C0210F-4A28-4035-A330-C50D3AB38F18}" presName="dummyMaxCanvas_ChildArea" presStyleCnt="0"/>
      <dgm:spPr/>
      <dgm:t>
        <a:bodyPr/>
        <a:lstStyle/>
        <a:p>
          <a:endParaRPr lang="en-US"/>
        </a:p>
      </dgm:t>
    </dgm:pt>
    <dgm:pt modelId="{50C39C74-5E57-4B00-9CCD-5255C94F02C2}" type="pres">
      <dgm:prSet presAssocID="{A8C0210F-4A28-4035-A330-C50D3AB38F18}" presName="fulcrum" presStyleLbl="alignAccFollowNode1" presStyleIdx="2" presStyleCnt="4"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94CDBAA2-458C-4685-8C94-07B30309DFCC}" type="pres">
      <dgm:prSet presAssocID="{A8C0210F-4A28-4035-A330-C50D3AB38F18}" presName="balance_34" presStyleLbl="alignAccFollowNode1" presStyleIdx="3" presStyleCnt="4">
        <dgm:presLayoutVars>
          <dgm:bulletEnabled val="1"/>
        </dgm:presLayoutVars>
      </dgm:prSet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28A766BF-B513-42DF-855B-3062980064AA}" type="pres">
      <dgm:prSet presAssocID="{A8C0210F-4A28-4035-A330-C50D3AB38F18}" presName="right_34_1" presStyleLbl="node1" presStyleIdx="0" presStyleCnt="7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7CCE5E-CC83-43AD-8A96-21C352DC27D8}" type="pres">
      <dgm:prSet presAssocID="{A8C0210F-4A28-4035-A330-C50D3AB38F18}" presName="right_34_2" presStyleLbl="node1" presStyleIdx="1" presStyleCnt="7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7323F9-B107-4F2D-8B75-8E17EE81A35D}" type="pres">
      <dgm:prSet presAssocID="{A8C0210F-4A28-4035-A330-C50D3AB38F18}" presName="right_34_3" presStyleLbl="node1" presStyleIdx="2" presStyleCnt="7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B1D4CE-F30D-4734-ABFD-4B5A42F4EF8C}" type="pres">
      <dgm:prSet presAssocID="{A8C0210F-4A28-4035-A330-C50D3AB38F18}" presName="right_34_4" presStyleLbl="node1" presStyleIdx="3" presStyleCnt="7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870BC8-1295-4F2A-A5B5-CF4C28B0ACBE}" type="pres">
      <dgm:prSet presAssocID="{A8C0210F-4A28-4035-A330-C50D3AB38F18}" presName="left_34_1" presStyleLbl="node1" presStyleIdx="4" presStyleCnt="7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01D62D-2BDE-4C2D-B9CC-70E6183CCF63}" type="pres">
      <dgm:prSet presAssocID="{A8C0210F-4A28-4035-A330-C50D3AB38F18}" presName="left_34_2" presStyleLbl="node1" presStyleIdx="5" presStyleCnt="7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4FBBE6-570D-428B-8214-C89F5B7332AA}" type="pres">
      <dgm:prSet presAssocID="{A8C0210F-4A28-4035-A330-C50D3AB38F18}" presName="left_34_3" presStyleLbl="node1" presStyleIdx="6" presStyleCnt="7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4FF679-2542-4BBE-B113-1C16EC813A62}" srcId="{D61AD344-8851-4929-A01C-B760C9B9DA19}" destId="{F181C7A4-E4B1-4A2D-BBBF-0D622DE765B7}" srcOrd="1" destOrd="0" parTransId="{A7AFF1D3-FA9F-460F-8F5B-F6009FE72811}" sibTransId="{3EEDACD2-0738-4672-93CA-D3817463FB82}"/>
    <dgm:cxn modelId="{8256A046-87F8-4917-8FDD-652CE9034E5B}" type="presOf" srcId="{4E7A289F-A9B2-47A2-8C85-5BC406CB9870}" destId="{28A766BF-B513-42DF-855B-3062980064AA}" srcOrd="0" destOrd="0" presId="urn:microsoft.com/office/officeart/2005/8/layout/balance1"/>
    <dgm:cxn modelId="{F9E5710E-34AE-43D9-BA2A-7DF32AA46908}" type="presOf" srcId="{7C02141E-4CD3-446B-AB16-393B8DD0A15A}" destId="{D87323F9-B107-4F2D-8B75-8E17EE81A35D}" srcOrd="0" destOrd="0" presId="urn:microsoft.com/office/officeart/2005/8/layout/balance1"/>
    <dgm:cxn modelId="{B567448E-5BEF-444A-9973-07DC0D28435D}" type="presOf" srcId="{9CB11B16-265A-4F94-ABAB-0792A94EFB4D}" destId="{1FB1D4CE-F30D-4734-ABFD-4B5A42F4EF8C}" srcOrd="0" destOrd="0" presId="urn:microsoft.com/office/officeart/2005/8/layout/balance1"/>
    <dgm:cxn modelId="{93735E05-676E-4F53-B7E4-C407536FBEEE}" srcId="{A8C0210F-4A28-4035-A330-C50D3AB38F18}" destId="{DB183F6C-64FA-49E0-9225-254EDAC11D45}" srcOrd="0" destOrd="0" parTransId="{E447972B-9748-4A14-A54A-86C20F28405C}" sibTransId="{50A0B83E-5C78-4494-973A-7985815979C6}"/>
    <dgm:cxn modelId="{A9BCFC79-0D13-4D55-ACD9-4714DA0DBE15}" type="presOf" srcId="{6392D50C-BE6A-483E-B12C-FFA7E6D753C4}" destId="{1B870BC8-1295-4F2A-A5B5-CF4C28B0ACBE}" srcOrd="0" destOrd="0" presId="urn:microsoft.com/office/officeart/2005/8/layout/balance1"/>
    <dgm:cxn modelId="{9B680C7B-A55D-4660-BE94-75297A33FD8D}" type="presOf" srcId="{F181C7A4-E4B1-4A2D-BBBF-0D622DE765B7}" destId="{367CCE5E-CC83-43AD-8A96-21C352DC27D8}" srcOrd="0" destOrd="0" presId="urn:microsoft.com/office/officeart/2005/8/layout/balance1"/>
    <dgm:cxn modelId="{A27ECEB5-0D97-49D4-B72B-C494C7A5B6DC}" type="presOf" srcId="{0E9C120B-FF97-4465-BF5C-D18B92672DC1}" destId="{884FBBE6-570D-428B-8214-C89F5B7332AA}" srcOrd="0" destOrd="0" presId="urn:microsoft.com/office/officeart/2005/8/layout/balance1"/>
    <dgm:cxn modelId="{5470EA8F-1CC5-49E7-A93D-32254CE9BF38}" srcId="{DB183F6C-64FA-49E0-9225-254EDAC11D45}" destId="{6392D50C-BE6A-483E-B12C-FFA7E6D753C4}" srcOrd="0" destOrd="0" parTransId="{0733B181-D428-436F-95C3-1F21EC6ECD70}" sibTransId="{D19C4674-67B6-4A0A-8185-E73AF40DF860}"/>
    <dgm:cxn modelId="{B222C48F-1866-4D51-A44F-1BC45E15FCA8}" srcId="{DB183F6C-64FA-49E0-9225-254EDAC11D45}" destId="{0E9C120B-FF97-4465-BF5C-D18B92672DC1}" srcOrd="2" destOrd="0" parTransId="{724D0B27-5A21-44B0-8D27-909A36F71B85}" sibTransId="{76120BF0-7833-42EC-8BA5-842DAA2A8E00}"/>
    <dgm:cxn modelId="{E6D3191C-CD9F-4029-B69A-8DF6746EEAC4}" srcId="{D61AD344-8851-4929-A01C-B760C9B9DA19}" destId="{9CB11B16-265A-4F94-ABAB-0792A94EFB4D}" srcOrd="3" destOrd="0" parTransId="{67841C70-0EDE-4F46-B721-8004D7611FC3}" sibTransId="{4DF79967-1DF3-4EC1-8341-52658237090F}"/>
    <dgm:cxn modelId="{8DE8C7BD-C588-4BA1-B3F1-1295D9816DE7}" srcId="{DB183F6C-64FA-49E0-9225-254EDAC11D45}" destId="{1E2A665C-C9A1-404C-855A-065D13C61F0A}" srcOrd="1" destOrd="0" parTransId="{FE7EC817-FD55-4755-A6F7-5F76E66CE692}" sibTransId="{581E21F7-48D6-4A68-ABD6-439070D8EA80}"/>
    <dgm:cxn modelId="{11B437EE-15A8-4BB0-92C8-56CCEC915F7B}" srcId="{D61AD344-8851-4929-A01C-B760C9B9DA19}" destId="{4E7A289F-A9B2-47A2-8C85-5BC406CB9870}" srcOrd="0" destOrd="0" parTransId="{D877FC6C-6D3C-4AD5-8087-70A601CD673F}" sibTransId="{469F8AA6-863A-42A8-B1C7-066716DD1141}"/>
    <dgm:cxn modelId="{49425C8E-D152-4C93-84F0-126855B428C4}" type="presOf" srcId="{D61AD344-8851-4929-A01C-B760C9B9DA19}" destId="{6377B660-9A6F-4DDD-8E59-EB3CB08F5AC6}" srcOrd="0" destOrd="0" presId="urn:microsoft.com/office/officeart/2005/8/layout/balance1"/>
    <dgm:cxn modelId="{B2AFF34F-E03C-491B-B3F9-02B93F9E86C6}" type="presOf" srcId="{DB183F6C-64FA-49E0-9225-254EDAC11D45}" destId="{22F865E7-80D1-4729-9CDD-A46BF21F611C}" srcOrd="0" destOrd="0" presId="urn:microsoft.com/office/officeart/2005/8/layout/balance1"/>
    <dgm:cxn modelId="{D8BF5EC2-0B6C-4F30-BB6B-E234CE189D3A}" type="presOf" srcId="{1E2A665C-C9A1-404C-855A-065D13C61F0A}" destId="{0401D62D-2BDE-4C2D-B9CC-70E6183CCF63}" srcOrd="0" destOrd="0" presId="urn:microsoft.com/office/officeart/2005/8/layout/balance1"/>
    <dgm:cxn modelId="{B6CA9017-E507-447B-822B-03181A978EBC}" srcId="{D61AD344-8851-4929-A01C-B760C9B9DA19}" destId="{7C02141E-4CD3-446B-AB16-393B8DD0A15A}" srcOrd="2" destOrd="0" parTransId="{C182D114-4649-4B03-A6FE-1F6BC06E1A04}" sibTransId="{F04F3EF2-0FC4-4B48-A9D1-9859A2ACE2FC}"/>
    <dgm:cxn modelId="{BA60A2D7-8908-4981-B3EE-F7C8853A39A3}" srcId="{A8C0210F-4A28-4035-A330-C50D3AB38F18}" destId="{D61AD344-8851-4929-A01C-B760C9B9DA19}" srcOrd="1" destOrd="0" parTransId="{BC6C6AC2-C9FC-4D88-9834-80C80562E1F6}" sibTransId="{2FDA2883-B4D9-423C-8356-56059D03467B}"/>
    <dgm:cxn modelId="{38E57B73-C482-40AC-8AA2-63D7A03762C4}" type="presOf" srcId="{A8C0210F-4A28-4035-A330-C50D3AB38F18}" destId="{1F50A9F8-731E-4708-BDDF-10BEABD3BF94}" srcOrd="0" destOrd="0" presId="urn:microsoft.com/office/officeart/2005/8/layout/balance1"/>
    <dgm:cxn modelId="{520D32D0-4895-4EB4-8337-0030BFA57A9C}" type="presParOf" srcId="{1F50A9F8-731E-4708-BDDF-10BEABD3BF94}" destId="{7E70DDC0-7B38-41AF-9FED-FBB13F0E3729}" srcOrd="0" destOrd="0" presId="urn:microsoft.com/office/officeart/2005/8/layout/balance1"/>
    <dgm:cxn modelId="{93039489-20F3-49C7-A37B-902BA2560F2D}" type="presParOf" srcId="{1F50A9F8-731E-4708-BDDF-10BEABD3BF94}" destId="{271F819F-2131-4588-96DE-8AF0237838A8}" srcOrd="1" destOrd="0" presId="urn:microsoft.com/office/officeart/2005/8/layout/balance1"/>
    <dgm:cxn modelId="{64A0ACB9-2811-4F2F-B21B-482BF2F25442}" type="presParOf" srcId="{271F819F-2131-4588-96DE-8AF0237838A8}" destId="{22F865E7-80D1-4729-9CDD-A46BF21F611C}" srcOrd="0" destOrd="0" presId="urn:microsoft.com/office/officeart/2005/8/layout/balance1"/>
    <dgm:cxn modelId="{1FEB8B8E-A1BD-4FAB-820A-F111F77EB6EB}" type="presParOf" srcId="{271F819F-2131-4588-96DE-8AF0237838A8}" destId="{6377B660-9A6F-4DDD-8E59-EB3CB08F5AC6}" srcOrd="1" destOrd="0" presId="urn:microsoft.com/office/officeart/2005/8/layout/balance1"/>
    <dgm:cxn modelId="{A94D0FAE-1129-424D-83A7-0D3929E29D4A}" type="presParOf" srcId="{1F50A9F8-731E-4708-BDDF-10BEABD3BF94}" destId="{0DEC4A6A-C73C-48F9-B1D6-02172D21945C}" srcOrd="2" destOrd="0" presId="urn:microsoft.com/office/officeart/2005/8/layout/balance1"/>
    <dgm:cxn modelId="{D58D779F-270E-483D-B2B9-D326D857B760}" type="presParOf" srcId="{0DEC4A6A-C73C-48F9-B1D6-02172D21945C}" destId="{BB5EABDB-37C4-4E36-9324-A0E8C4694DCA}" srcOrd="0" destOrd="0" presId="urn:microsoft.com/office/officeart/2005/8/layout/balance1"/>
    <dgm:cxn modelId="{35D5F6CF-2A9E-46CF-9217-FD2AF1DB1BDD}" type="presParOf" srcId="{0DEC4A6A-C73C-48F9-B1D6-02172D21945C}" destId="{50C39C74-5E57-4B00-9CCD-5255C94F02C2}" srcOrd="1" destOrd="0" presId="urn:microsoft.com/office/officeart/2005/8/layout/balance1"/>
    <dgm:cxn modelId="{795B0B5A-7115-46EF-A9E6-E287633F58BC}" type="presParOf" srcId="{0DEC4A6A-C73C-48F9-B1D6-02172D21945C}" destId="{94CDBAA2-458C-4685-8C94-07B30309DFCC}" srcOrd="2" destOrd="0" presId="urn:microsoft.com/office/officeart/2005/8/layout/balance1"/>
    <dgm:cxn modelId="{6C4A41D2-A255-4D3F-B5D5-4B608B37B1CA}" type="presParOf" srcId="{0DEC4A6A-C73C-48F9-B1D6-02172D21945C}" destId="{28A766BF-B513-42DF-855B-3062980064AA}" srcOrd="3" destOrd="0" presId="urn:microsoft.com/office/officeart/2005/8/layout/balance1"/>
    <dgm:cxn modelId="{5E1864B2-41E9-44AB-9932-F70B690F09C7}" type="presParOf" srcId="{0DEC4A6A-C73C-48F9-B1D6-02172D21945C}" destId="{367CCE5E-CC83-43AD-8A96-21C352DC27D8}" srcOrd="4" destOrd="0" presId="urn:microsoft.com/office/officeart/2005/8/layout/balance1"/>
    <dgm:cxn modelId="{2ED7243F-DC8D-41D5-9153-37B511B43AA7}" type="presParOf" srcId="{0DEC4A6A-C73C-48F9-B1D6-02172D21945C}" destId="{D87323F9-B107-4F2D-8B75-8E17EE81A35D}" srcOrd="5" destOrd="0" presId="urn:microsoft.com/office/officeart/2005/8/layout/balance1"/>
    <dgm:cxn modelId="{E0FED497-B921-4846-9DEB-93A276F02C41}" type="presParOf" srcId="{0DEC4A6A-C73C-48F9-B1D6-02172D21945C}" destId="{1FB1D4CE-F30D-4734-ABFD-4B5A42F4EF8C}" srcOrd="6" destOrd="0" presId="urn:microsoft.com/office/officeart/2005/8/layout/balance1"/>
    <dgm:cxn modelId="{B7296A7A-DD00-4773-BFE1-BCA8D0B71D85}" type="presParOf" srcId="{0DEC4A6A-C73C-48F9-B1D6-02172D21945C}" destId="{1B870BC8-1295-4F2A-A5B5-CF4C28B0ACBE}" srcOrd="7" destOrd="0" presId="urn:microsoft.com/office/officeart/2005/8/layout/balance1"/>
    <dgm:cxn modelId="{07BFF5C7-E364-4BA3-8ECB-98DFB9685A5E}" type="presParOf" srcId="{0DEC4A6A-C73C-48F9-B1D6-02172D21945C}" destId="{0401D62D-2BDE-4C2D-B9CC-70E6183CCF63}" srcOrd="8" destOrd="0" presId="urn:microsoft.com/office/officeart/2005/8/layout/balance1"/>
    <dgm:cxn modelId="{B51E9CCD-B0D6-4CFB-83D4-D8A477C7AB1F}" type="presParOf" srcId="{0DEC4A6A-C73C-48F9-B1D6-02172D21945C}" destId="{884FBBE6-570D-428B-8214-C89F5B7332AA}" srcOrd="9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9EE622-79CB-4C0F-AF3A-E03BEBD97260}" type="doc">
      <dgm:prSet loTypeId="urn:microsoft.com/office/officeart/2005/8/layout/target2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ZA"/>
        </a:p>
      </dgm:t>
    </dgm:pt>
    <dgm:pt modelId="{CCC5BA8A-4895-4EBD-89ED-8A7CD19B0388}">
      <dgm:prSet phldrT="[Text]" custT="1"/>
      <dgm:spPr/>
      <dgm:t>
        <a:bodyPr/>
        <a:lstStyle/>
        <a:p>
          <a:r>
            <a:rPr lang="en-ZA" sz="3200" dirty="0" smtClean="0"/>
            <a:t>External drivers </a:t>
          </a:r>
          <a:endParaRPr lang="en-ZA" sz="3200" dirty="0"/>
        </a:p>
      </dgm:t>
    </dgm:pt>
    <dgm:pt modelId="{12EDE282-2C76-40E4-B173-78364248569D}" type="parTrans" cxnId="{600156E2-6B61-4E95-86E6-7239354003E9}">
      <dgm:prSet/>
      <dgm:spPr/>
      <dgm:t>
        <a:bodyPr/>
        <a:lstStyle/>
        <a:p>
          <a:endParaRPr lang="en-ZA"/>
        </a:p>
      </dgm:t>
    </dgm:pt>
    <dgm:pt modelId="{CFB8EA87-624D-4081-AFCA-5D33A44DF487}" type="sibTrans" cxnId="{600156E2-6B61-4E95-86E6-7239354003E9}">
      <dgm:prSet/>
      <dgm:spPr/>
      <dgm:t>
        <a:bodyPr/>
        <a:lstStyle/>
        <a:p>
          <a:endParaRPr lang="en-ZA"/>
        </a:p>
      </dgm:t>
    </dgm:pt>
    <dgm:pt modelId="{EDC656AB-0B5C-48EB-B6A9-5079B9DFB22F}">
      <dgm:prSet phldrT="[Text]" custT="1"/>
      <dgm:spPr/>
      <dgm:t>
        <a:bodyPr vert="wordArtVert"/>
        <a:lstStyle/>
        <a:p>
          <a:r>
            <a:rPr lang="en-ZA" sz="1800" dirty="0" smtClean="0"/>
            <a:t>PESTLE </a:t>
          </a:r>
          <a:endParaRPr lang="en-ZA" sz="1800" dirty="0"/>
        </a:p>
      </dgm:t>
    </dgm:pt>
    <dgm:pt modelId="{74E36F4D-8DD4-4A8E-966F-08C4113B0A35}" type="parTrans" cxnId="{1B3FC561-11B0-4079-90D7-43AAB2830133}">
      <dgm:prSet/>
      <dgm:spPr/>
      <dgm:t>
        <a:bodyPr/>
        <a:lstStyle/>
        <a:p>
          <a:endParaRPr lang="en-ZA"/>
        </a:p>
      </dgm:t>
    </dgm:pt>
    <dgm:pt modelId="{A686C84A-A336-4288-986C-6D08FA363FF5}" type="sibTrans" cxnId="{1B3FC561-11B0-4079-90D7-43AAB2830133}">
      <dgm:prSet/>
      <dgm:spPr/>
      <dgm:t>
        <a:bodyPr/>
        <a:lstStyle/>
        <a:p>
          <a:endParaRPr lang="en-ZA"/>
        </a:p>
      </dgm:t>
    </dgm:pt>
    <dgm:pt modelId="{476B128E-7EA1-42A2-A50D-76D7A3874D55}">
      <dgm:prSet phldrT="[Text]" custT="1"/>
      <dgm:spPr/>
      <dgm:t>
        <a:bodyPr/>
        <a:lstStyle/>
        <a:p>
          <a:r>
            <a:rPr lang="en-ZA" sz="3200" dirty="0" smtClean="0"/>
            <a:t>Institutional mission </a:t>
          </a:r>
          <a:endParaRPr lang="en-ZA" sz="3200" dirty="0"/>
        </a:p>
      </dgm:t>
    </dgm:pt>
    <dgm:pt modelId="{8E7C2DA7-DD23-417F-B7AD-2BECF1A5BC2D}" type="parTrans" cxnId="{47B0862F-90F8-404E-8B73-CA0AEE2F3582}">
      <dgm:prSet/>
      <dgm:spPr/>
      <dgm:t>
        <a:bodyPr/>
        <a:lstStyle/>
        <a:p>
          <a:endParaRPr lang="en-ZA"/>
        </a:p>
      </dgm:t>
    </dgm:pt>
    <dgm:pt modelId="{8D86E560-2453-48E2-9FDF-2BE0069F06CD}" type="sibTrans" cxnId="{47B0862F-90F8-404E-8B73-CA0AEE2F3582}">
      <dgm:prSet/>
      <dgm:spPr/>
      <dgm:t>
        <a:bodyPr/>
        <a:lstStyle/>
        <a:p>
          <a:endParaRPr lang="en-ZA"/>
        </a:p>
      </dgm:t>
    </dgm:pt>
    <dgm:pt modelId="{30608C28-8FDB-4E98-8859-DCF61D94C3D4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ZA" sz="14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ZA" sz="1400" b="1" dirty="0" smtClean="0"/>
            <a:t>Academic Plan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ZA" sz="1400" dirty="0"/>
        </a:p>
      </dgm:t>
    </dgm:pt>
    <dgm:pt modelId="{A38D9724-28FC-465D-B41B-FC731731BF62}" type="parTrans" cxnId="{728143E1-59BD-41AA-BAFA-B5782C1ED91A}">
      <dgm:prSet/>
      <dgm:spPr/>
      <dgm:t>
        <a:bodyPr/>
        <a:lstStyle/>
        <a:p>
          <a:endParaRPr lang="en-ZA"/>
        </a:p>
      </dgm:t>
    </dgm:pt>
    <dgm:pt modelId="{55921FBF-B7D4-46EE-8567-E16A19AF1F97}" type="sibTrans" cxnId="{728143E1-59BD-41AA-BAFA-B5782C1ED91A}">
      <dgm:prSet/>
      <dgm:spPr/>
      <dgm:t>
        <a:bodyPr/>
        <a:lstStyle/>
        <a:p>
          <a:endParaRPr lang="en-ZA"/>
        </a:p>
      </dgm:t>
    </dgm:pt>
    <dgm:pt modelId="{60BCAFC9-E9BC-4C6D-A2D0-79D8367AD9A7}">
      <dgm:prSet phldrT="[Text]" custT="1"/>
      <dgm:spPr/>
      <dgm:t>
        <a:bodyPr/>
        <a:lstStyle/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400" dirty="0" smtClean="0"/>
            <a:t>Staff &amp; Student Profile</a:t>
          </a:r>
          <a:endParaRPr lang="en-ZA" sz="1400" dirty="0"/>
        </a:p>
      </dgm:t>
    </dgm:pt>
    <dgm:pt modelId="{53AB5F2F-8D97-4C76-B217-69AAC2FFF42B}" type="parTrans" cxnId="{29AAE32E-2AE0-4A0E-89DB-14759C2970A7}">
      <dgm:prSet/>
      <dgm:spPr/>
      <dgm:t>
        <a:bodyPr/>
        <a:lstStyle/>
        <a:p>
          <a:endParaRPr lang="en-ZA"/>
        </a:p>
      </dgm:t>
    </dgm:pt>
    <dgm:pt modelId="{34FA8A4F-1302-4853-8957-04F9794CFE94}" type="sibTrans" cxnId="{29AAE32E-2AE0-4A0E-89DB-14759C2970A7}">
      <dgm:prSet/>
      <dgm:spPr/>
      <dgm:t>
        <a:bodyPr/>
        <a:lstStyle/>
        <a:p>
          <a:endParaRPr lang="en-ZA"/>
        </a:p>
      </dgm:t>
    </dgm:pt>
    <dgm:pt modelId="{DADF81AA-C2F2-4C1F-AF2F-9B331E435A09}">
      <dgm:prSet phldrT="[Text]" custT="1"/>
      <dgm:spPr/>
      <dgm:t>
        <a:bodyPr/>
        <a:lstStyle/>
        <a:p>
          <a:r>
            <a:rPr lang="en-ZA" sz="3200" dirty="0" smtClean="0"/>
            <a:t>Institutional Arrangements  </a:t>
          </a:r>
          <a:endParaRPr lang="en-ZA" sz="3200" dirty="0"/>
        </a:p>
      </dgm:t>
    </dgm:pt>
    <dgm:pt modelId="{2FCE3FFA-A9EB-444C-A298-7DDD615AD483}" type="parTrans" cxnId="{6C319992-AD7D-4E9D-93AD-64619B371AA0}">
      <dgm:prSet/>
      <dgm:spPr/>
      <dgm:t>
        <a:bodyPr/>
        <a:lstStyle/>
        <a:p>
          <a:endParaRPr lang="en-ZA"/>
        </a:p>
      </dgm:t>
    </dgm:pt>
    <dgm:pt modelId="{B9F9CED2-FD95-4A30-A202-BCE487A0DF25}" type="sibTrans" cxnId="{6C319992-AD7D-4E9D-93AD-64619B371AA0}">
      <dgm:prSet/>
      <dgm:spPr/>
      <dgm:t>
        <a:bodyPr/>
        <a:lstStyle/>
        <a:p>
          <a:endParaRPr lang="en-ZA"/>
        </a:p>
      </dgm:t>
    </dgm:pt>
    <dgm:pt modelId="{BB61F9D0-491E-47D2-B9BC-615C311D4666}">
      <dgm:prSet phldrT="[Text]"/>
      <dgm:spPr/>
      <dgm:t>
        <a:bodyPr/>
        <a:lstStyle/>
        <a:p>
          <a:r>
            <a:rPr lang="en-ZA" dirty="0" smtClean="0"/>
            <a:t>Resource Allocation Model</a:t>
          </a:r>
          <a:endParaRPr lang="en-ZA" dirty="0"/>
        </a:p>
      </dgm:t>
    </dgm:pt>
    <dgm:pt modelId="{5A9DA4B7-6951-455A-8D62-C02A966DA34C}" type="parTrans" cxnId="{8164FA9A-CE99-4C36-8C4C-CF656CA5304B}">
      <dgm:prSet/>
      <dgm:spPr/>
      <dgm:t>
        <a:bodyPr/>
        <a:lstStyle/>
        <a:p>
          <a:endParaRPr lang="en-ZA"/>
        </a:p>
      </dgm:t>
    </dgm:pt>
    <dgm:pt modelId="{0FC2FAE9-799D-4688-8153-5189E95261DB}" type="sibTrans" cxnId="{8164FA9A-CE99-4C36-8C4C-CF656CA5304B}">
      <dgm:prSet/>
      <dgm:spPr/>
      <dgm:t>
        <a:bodyPr/>
        <a:lstStyle/>
        <a:p>
          <a:endParaRPr lang="en-ZA"/>
        </a:p>
      </dgm:t>
    </dgm:pt>
    <dgm:pt modelId="{C7B2B757-C452-4610-96AC-6FB36B73F001}">
      <dgm:prSet phldrT="[Text]"/>
      <dgm:spPr/>
      <dgm:t>
        <a:bodyPr/>
        <a:lstStyle/>
        <a:p>
          <a:r>
            <a:rPr lang="en-ZA" dirty="0" smtClean="0"/>
            <a:t>Infrastructure, Technology &amp; Information</a:t>
          </a:r>
          <a:endParaRPr lang="en-ZA" dirty="0"/>
        </a:p>
      </dgm:t>
    </dgm:pt>
    <dgm:pt modelId="{DD75CD95-7FE4-4497-8FED-B8A3F55886F7}" type="parTrans" cxnId="{7AE2E8DD-9655-4D53-97C3-625603C6D691}">
      <dgm:prSet/>
      <dgm:spPr/>
      <dgm:t>
        <a:bodyPr/>
        <a:lstStyle/>
        <a:p>
          <a:endParaRPr lang="en-ZA"/>
        </a:p>
      </dgm:t>
    </dgm:pt>
    <dgm:pt modelId="{4C7CE6B7-9C74-4B3F-B257-610A29DDBA42}" type="sibTrans" cxnId="{7AE2E8DD-9655-4D53-97C3-625603C6D691}">
      <dgm:prSet/>
      <dgm:spPr/>
      <dgm:t>
        <a:bodyPr/>
        <a:lstStyle/>
        <a:p>
          <a:endParaRPr lang="en-ZA"/>
        </a:p>
      </dgm:t>
    </dgm:pt>
    <dgm:pt modelId="{E7813EB9-6ED9-4A24-ABF0-2F1F6B520064}">
      <dgm:prSet/>
      <dgm:spPr/>
      <dgm:t>
        <a:bodyPr/>
        <a:lstStyle/>
        <a:p>
          <a:r>
            <a:rPr lang="en-ZA" dirty="0" smtClean="0"/>
            <a:t>Organisational Structure</a:t>
          </a:r>
          <a:endParaRPr lang="en-ZA" dirty="0"/>
        </a:p>
      </dgm:t>
    </dgm:pt>
    <dgm:pt modelId="{155E67A0-3B5C-45F4-9690-374A301815DA}" type="parTrans" cxnId="{27C72AB1-10F8-4441-98D4-DBEAD4B81A70}">
      <dgm:prSet/>
      <dgm:spPr/>
      <dgm:t>
        <a:bodyPr/>
        <a:lstStyle/>
        <a:p>
          <a:endParaRPr lang="en-ZA"/>
        </a:p>
      </dgm:t>
    </dgm:pt>
    <dgm:pt modelId="{9EF3642A-17D3-4C62-8D20-B3E549F704C7}" type="sibTrans" cxnId="{27C72AB1-10F8-4441-98D4-DBEAD4B81A70}">
      <dgm:prSet/>
      <dgm:spPr/>
      <dgm:t>
        <a:bodyPr/>
        <a:lstStyle/>
        <a:p>
          <a:endParaRPr lang="en-ZA"/>
        </a:p>
      </dgm:t>
    </dgm:pt>
    <dgm:pt modelId="{758D882A-9D4C-40D0-AAE2-46A693E23E5F}">
      <dgm:prSet custT="1"/>
      <dgm:spPr/>
      <dgm:t>
        <a:bodyPr/>
        <a:lstStyle/>
        <a:p>
          <a:r>
            <a:rPr lang="en-ZA" sz="1400" dirty="0" smtClean="0"/>
            <a:t>Knowledge Production</a:t>
          </a:r>
          <a:endParaRPr lang="en-ZA" sz="1400" dirty="0"/>
        </a:p>
      </dgm:t>
    </dgm:pt>
    <dgm:pt modelId="{60B1A1F5-EEAD-46C8-A0F4-5E2B1D1D7CC0}" type="parTrans" cxnId="{F9731E25-349A-43C5-8430-BB864AA67CC0}">
      <dgm:prSet/>
      <dgm:spPr/>
      <dgm:t>
        <a:bodyPr/>
        <a:lstStyle/>
        <a:p>
          <a:endParaRPr lang="en-ZA"/>
        </a:p>
      </dgm:t>
    </dgm:pt>
    <dgm:pt modelId="{BC489061-33FB-4C69-91FE-C8722E4A443F}" type="sibTrans" cxnId="{F9731E25-349A-43C5-8430-BB864AA67CC0}">
      <dgm:prSet/>
      <dgm:spPr/>
      <dgm:t>
        <a:bodyPr/>
        <a:lstStyle/>
        <a:p>
          <a:endParaRPr lang="en-ZA"/>
        </a:p>
      </dgm:t>
    </dgm:pt>
    <dgm:pt modelId="{74A4B22A-FCB8-48EB-96D8-99A15E30DB1C}">
      <dgm:prSet custT="1"/>
      <dgm:spPr/>
      <dgm:t>
        <a:bodyPr/>
        <a:lstStyle/>
        <a:p>
          <a:r>
            <a:rPr lang="en-ZA" sz="1400" dirty="0" smtClean="0"/>
            <a:t>Stakeholder Engagement</a:t>
          </a:r>
          <a:endParaRPr lang="en-ZA" sz="1400" dirty="0"/>
        </a:p>
      </dgm:t>
    </dgm:pt>
    <dgm:pt modelId="{465AB246-5518-41CC-AB72-428C6C0FB8FF}" type="parTrans" cxnId="{087DF7B1-471D-4CBA-82A7-2A50B8026CDB}">
      <dgm:prSet/>
      <dgm:spPr/>
      <dgm:t>
        <a:bodyPr/>
        <a:lstStyle/>
        <a:p>
          <a:endParaRPr lang="en-ZA"/>
        </a:p>
      </dgm:t>
    </dgm:pt>
    <dgm:pt modelId="{83CE2DEF-13BD-4D69-9C3E-B2296FA65F23}" type="sibTrans" cxnId="{087DF7B1-471D-4CBA-82A7-2A50B8026CDB}">
      <dgm:prSet/>
      <dgm:spPr/>
      <dgm:t>
        <a:bodyPr/>
        <a:lstStyle/>
        <a:p>
          <a:endParaRPr lang="en-ZA"/>
        </a:p>
      </dgm:t>
    </dgm:pt>
    <dgm:pt modelId="{BA8A5B9B-770A-47FF-943B-0E1549F992CB}">
      <dgm:prSet/>
      <dgm:spPr/>
      <dgm:t>
        <a:bodyPr/>
        <a:lstStyle/>
        <a:p>
          <a:r>
            <a:rPr lang="en-ZA" dirty="0" smtClean="0"/>
            <a:t>Internal Human Capacity </a:t>
          </a:r>
          <a:endParaRPr lang="en-ZA" dirty="0"/>
        </a:p>
      </dgm:t>
    </dgm:pt>
    <dgm:pt modelId="{9A5C5394-126C-406F-A5D0-5A659C3FEBB7}" type="sibTrans" cxnId="{6A72AF29-71EC-4127-8B78-F1E8A81BF9C3}">
      <dgm:prSet/>
      <dgm:spPr/>
      <dgm:t>
        <a:bodyPr/>
        <a:lstStyle/>
        <a:p>
          <a:endParaRPr lang="en-ZA"/>
        </a:p>
      </dgm:t>
    </dgm:pt>
    <dgm:pt modelId="{62BB05E1-F772-4B35-AE6D-4D5428B7A2E1}" type="parTrans" cxnId="{6A72AF29-71EC-4127-8B78-F1E8A81BF9C3}">
      <dgm:prSet/>
      <dgm:spPr/>
      <dgm:t>
        <a:bodyPr/>
        <a:lstStyle/>
        <a:p>
          <a:endParaRPr lang="en-ZA"/>
        </a:p>
      </dgm:t>
    </dgm:pt>
    <dgm:pt modelId="{C4F46134-62DE-4B88-8CC7-856E40317FFE}" type="pres">
      <dgm:prSet presAssocID="{269EE622-79CB-4C0F-AF3A-E03BEBD97260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en-ZA"/>
        </a:p>
      </dgm:t>
    </dgm:pt>
    <dgm:pt modelId="{164C2037-AEAA-4359-AB77-DAEF09D39744}" type="pres">
      <dgm:prSet presAssocID="{269EE622-79CB-4C0F-AF3A-E03BEBD97260}" presName="outerBox" presStyleCnt="0"/>
      <dgm:spPr/>
      <dgm:t>
        <a:bodyPr/>
        <a:lstStyle/>
        <a:p>
          <a:endParaRPr lang="en-US"/>
        </a:p>
      </dgm:t>
    </dgm:pt>
    <dgm:pt modelId="{3B7F0797-2484-48C9-BD72-D1154F59B43E}" type="pres">
      <dgm:prSet presAssocID="{269EE622-79CB-4C0F-AF3A-E03BEBD97260}" presName="outerBoxParent" presStyleLbl="node1" presStyleIdx="0" presStyleCnt="3" custLinFactNeighborY="-337"/>
      <dgm:spPr/>
      <dgm:t>
        <a:bodyPr/>
        <a:lstStyle/>
        <a:p>
          <a:endParaRPr lang="en-ZA"/>
        </a:p>
      </dgm:t>
    </dgm:pt>
    <dgm:pt modelId="{282E676F-F69F-4926-9C85-403E695F6D90}" type="pres">
      <dgm:prSet presAssocID="{269EE622-79CB-4C0F-AF3A-E03BEBD97260}" presName="outerBoxChildren" presStyleCnt="0"/>
      <dgm:spPr/>
      <dgm:t>
        <a:bodyPr/>
        <a:lstStyle/>
        <a:p>
          <a:endParaRPr lang="en-US"/>
        </a:p>
      </dgm:t>
    </dgm:pt>
    <dgm:pt modelId="{56DB83A7-4512-4B89-960C-575C4E1F46E9}" type="pres">
      <dgm:prSet presAssocID="{EDC656AB-0B5C-48EB-B6A9-5079B9DFB22F}" presName="oChild" presStyleLbl="fgAcc1" presStyleIdx="0" presStyleCnt="9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559C422-6B26-4B46-8DAF-9CBD62D7A0A2}" type="pres">
      <dgm:prSet presAssocID="{269EE622-79CB-4C0F-AF3A-E03BEBD97260}" presName="middleBox" presStyleCnt="0"/>
      <dgm:spPr/>
      <dgm:t>
        <a:bodyPr/>
        <a:lstStyle/>
        <a:p>
          <a:endParaRPr lang="en-US"/>
        </a:p>
      </dgm:t>
    </dgm:pt>
    <dgm:pt modelId="{63BD1C27-C12A-4956-8F95-B7345FC8D871}" type="pres">
      <dgm:prSet presAssocID="{269EE622-79CB-4C0F-AF3A-E03BEBD97260}" presName="middleBoxParent" presStyleLbl="node1" presStyleIdx="1" presStyleCnt="3"/>
      <dgm:spPr/>
      <dgm:t>
        <a:bodyPr/>
        <a:lstStyle/>
        <a:p>
          <a:endParaRPr lang="en-ZA"/>
        </a:p>
      </dgm:t>
    </dgm:pt>
    <dgm:pt modelId="{E53C18C3-86EC-4292-BAD1-96F1C959399C}" type="pres">
      <dgm:prSet presAssocID="{269EE622-79CB-4C0F-AF3A-E03BEBD97260}" presName="middleBoxChildren" presStyleCnt="0"/>
      <dgm:spPr/>
      <dgm:t>
        <a:bodyPr/>
        <a:lstStyle/>
        <a:p>
          <a:endParaRPr lang="en-US"/>
        </a:p>
      </dgm:t>
    </dgm:pt>
    <dgm:pt modelId="{EFF37758-D008-46B7-AF9E-5970B1DED412}" type="pres">
      <dgm:prSet presAssocID="{30608C28-8FDB-4E98-8859-DCF61D94C3D4}" presName="mChild" presStyleLbl="fgAcc1" presStyleIdx="1" presStyleCnt="9" custScaleX="97671" custScaleY="569334" custLinFactY="-360027" custLinFactNeighborX="-724" custLinFactNeighborY="-40000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8848172-5971-4CF6-991A-8BB76E93CB8C}" type="pres">
      <dgm:prSet presAssocID="{55921FBF-B7D4-46EE-8567-E16A19AF1F97}" presName="middleSibTrans" presStyleCnt="0"/>
      <dgm:spPr/>
      <dgm:t>
        <a:bodyPr/>
        <a:lstStyle/>
        <a:p>
          <a:endParaRPr lang="en-US"/>
        </a:p>
      </dgm:t>
    </dgm:pt>
    <dgm:pt modelId="{DB8B4AD4-FABD-42EC-A6F1-8CFF226287F0}" type="pres">
      <dgm:prSet presAssocID="{60BCAFC9-E9BC-4C6D-A2D0-79D8367AD9A7}" presName="mChild" presStyleLbl="fgAcc1" presStyleIdx="2" presStyleCnt="9" custScaleX="97671" custScaleY="569334" custLinFactY="-197257" custLinFactNeighborY="-20000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975F975-9B5F-4DC8-9B70-FC902F469FDF}" type="pres">
      <dgm:prSet presAssocID="{34FA8A4F-1302-4853-8957-04F9794CFE94}" presName="middleSibTrans" presStyleCnt="0"/>
      <dgm:spPr/>
      <dgm:t>
        <a:bodyPr/>
        <a:lstStyle/>
        <a:p>
          <a:endParaRPr lang="en-US"/>
        </a:p>
      </dgm:t>
    </dgm:pt>
    <dgm:pt modelId="{231A49BC-BFCB-4818-9586-1D5B95299C76}" type="pres">
      <dgm:prSet presAssocID="{758D882A-9D4C-40D0-AAE2-46A693E23E5F}" presName="mChild" presStyleLbl="fgAcc1" presStyleIdx="3" presStyleCnt="9" custScaleX="97671" custScaleY="569334" custLinFactY="-99469" custLinFactNeighborY="-10000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D01871E-4180-4735-A020-E203094FCBF8}" type="pres">
      <dgm:prSet presAssocID="{BC489061-33FB-4C69-91FE-C8722E4A443F}" presName="middleSibTrans" presStyleCnt="0"/>
      <dgm:spPr/>
      <dgm:t>
        <a:bodyPr/>
        <a:lstStyle/>
        <a:p>
          <a:endParaRPr lang="en-US"/>
        </a:p>
      </dgm:t>
    </dgm:pt>
    <dgm:pt modelId="{FB666818-B030-4014-B764-6E5F602273B2}" type="pres">
      <dgm:prSet presAssocID="{74A4B22A-FCB8-48EB-96D8-99A15E30DB1C}" presName="mChild" presStyleLbl="fgAcc1" presStyleIdx="4" presStyleCnt="9" custScaleX="97671" custScaleY="569334" custLinFactY="22251" custLinFactNeighborY="10000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85130FF-32ED-4212-B97C-7AEB8FFF913A}" type="pres">
      <dgm:prSet presAssocID="{269EE622-79CB-4C0F-AF3A-E03BEBD97260}" presName="centerBox" presStyleCnt="0"/>
      <dgm:spPr/>
      <dgm:t>
        <a:bodyPr/>
        <a:lstStyle/>
        <a:p>
          <a:endParaRPr lang="en-US"/>
        </a:p>
      </dgm:t>
    </dgm:pt>
    <dgm:pt modelId="{C85D60BC-22BC-4D99-8EA4-9DBB5BB4DD5E}" type="pres">
      <dgm:prSet presAssocID="{269EE622-79CB-4C0F-AF3A-E03BEBD97260}" presName="centerBoxParent" presStyleLbl="node1" presStyleIdx="2" presStyleCnt="3"/>
      <dgm:spPr/>
      <dgm:t>
        <a:bodyPr/>
        <a:lstStyle/>
        <a:p>
          <a:endParaRPr lang="en-ZA"/>
        </a:p>
      </dgm:t>
    </dgm:pt>
    <dgm:pt modelId="{FCB0782F-810A-4A60-98A7-A6C666E0255D}" type="pres">
      <dgm:prSet presAssocID="{269EE622-79CB-4C0F-AF3A-E03BEBD97260}" presName="centerBoxChildren" presStyleCnt="0"/>
      <dgm:spPr/>
      <dgm:t>
        <a:bodyPr/>
        <a:lstStyle/>
        <a:p>
          <a:endParaRPr lang="en-US"/>
        </a:p>
      </dgm:t>
    </dgm:pt>
    <dgm:pt modelId="{3C7A9C86-DAFB-4C2D-B7B3-12A3A933AC79}" type="pres">
      <dgm:prSet presAssocID="{BB61F9D0-491E-47D2-B9BC-615C311D4666}" presName="cChild" presStyleLbl="fgAcc1" presStyleIdx="5" presStyleCnt="9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9E61846-4E0F-4AC2-859F-36A475F5DA63}" type="pres">
      <dgm:prSet presAssocID="{0FC2FAE9-799D-4688-8153-5189E95261DB}" presName="centerSibTrans" presStyleCnt="0"/>
      <dgm:spPr/>
      <dgm:t>
        <a:bodyPr/>
        <a:lstStyle/>
        <a:p>
          <a:endParaRPr lang="en-US"/>
        </a:p>
      </dgm:t>
    </dgm:pt>
    <dgm:pt modelId="{75620F93-7868-4344-9E2C-412A0599C4B4}" type="pres">
      <dgm:prSet presAssocID="{BA8A5B9B-770A-47FF-943B-0E1549F992CB}" presName="cChild" presStyleLbl="fgAcc1" presStyleIdx="6" presStyleCnt="9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7E57920-8978-449C-8144-60D69F1FE75C}" type="pres">
      <dgm:prSet presAssocID="{9A5C5394-126C-406F-A5D0-5A659C3FEBB7}" presName="centerSibTrans" presStyleCnt="0"/>
      <dgm:spPr/>
      <dgm:t>
        <a:bodyPr/>
        <a:lstStyle/>
        <a:p>
          <a:endParaRPr lang="en-US"/>
        </a:p>
      </dgm:t>
    </dgm:pt>
    <dgm:pt modelId="{B0941D26-21D1-4D74-9D96-1973695CF86A}" type="pres">
      <dgm:prSet presAssocID="{C7B2B757-C452-4610-96AC-6FB36B73F001}" presName="cChild" presStyleLbl="fgAcc1" presStyleIdx="7" presStyleCnt="9" custScaleX="11695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E1F9C83-6CA1-42A4-A3C3-A24AA8B66705}" type="pres">
      <dgm:prSet presAssocID="{4C7CE6B7-9C74-4B3F-B257-610A29DDBA42}" presName="centerSibTrans" presStyleCnt="0"/>
      <dgm:spPr/>
      <dgm:t>
        <a:bodyPr/>
        <a:lstStyle/>
        <a:p>
          <a:endParaRPr lang="en-US"/>
        </a:p>
      </dgm:t>
    </dgm:pt>
    <dgm:pt modelId="{B72CDF0B-3233-4A3F-B8A6-402A331FBC22}" type="pres">
      <dgm:prSet presAssocID="{E7813EB9-6ED9-4A24-ABF0-2F1F6B520064}" presName="cChild" presStyleLbl="fgAcc1" presStyleIdx="8" presStyleCnt="9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F9731E25-349A-43C5-8430-BB864AA67CC0}" srcId="{476B128E-7EA1-42A2-A50D-76D7A3874D55}" destId="{758D882A-9D4C-40D0-AAE2-46A693E23E5F}" srcOrd="2" destOrd="0" parTransId="{60B1A1F5-EEAD-46C8-A0F4-5E2B1D1D7CC0}" sibTransId="{BC489061-33FB-4C69-91FE-C8722E4A443F}"/>
    <dgm:cxn modelId="{600156E2-6B61-4E95-86E6-7239354003E9}" srcId="{269EE622-79CB-4C0F-AF3A-E03BEBD97260}" destId="{CCC5BA8A-4895-4EBD-89ED-8A7CD19B0388}" srcOrd="0" destOrd="0" parTransId="{12EDE282-2C76-40E4-B173-78364248569D}" sibTransId="{CFB8EA87-624D-4081-AFCA-5D33A44DF487}"/>
    <dgm:cxn modelId="{8164FA9A-CE99-4C36-8C4C-CF656CA5304B}" srcId="{DADF81AA-C2F2-4C1F-AF2F-9B331E435A09}" destId="{BB61F9D0-491E-47D2-B9BC-615C311D4666}" srcOrd="0" destOrd="0" parTransId="{5A9DA4B7-6951-455A-8D62-C02A966DA34C}" sibTransId="{0FC2FAE9-799D-4688-8153-5189E95261DB}"/>
    <dgm:cxn modelId="{728143E1-59BD-41AA-BAFA-B5782C1ED91A}" srcId="{476B128E-7EA1-42A2-A50D-76D7A3874D55}" destId="{30608C28-8FDB-4E98-8859-DCF61D94C3D4}" srcOrd="0" destOrd="0" parTransId="{A38D9724-28FC-465D-B41B-FC731731BF62}" sibTransId="{55921FBF-B7D4-46EE-8567-E16A19AF1F97}"/>
    <dgm:cxn modelId="{6C319992-AD7D-4E9D-93AD-64619B371AA0}" srcId="{269EE622-79CB-4C0F-AF3A-E03BEBD97260}" destId="{DADF81AA-C2F2-4C1F-AF2F-9B331E435A09}" srcOrd="2" destOrd="0" parTransId="{2FCE3FFA-A9EB-444C-A298-7DDD615AD483}" sibTransId="{B9F9CED2-FD95-4A30-A202-BCE487A0DF25}"/>
    <dgm:cxn modelId="{087DF7B1-471D-4CBA-82A7-2A50B8026CDB}" srcId="{476B128E-7EA1-42A2-A50D-76D7A3874D55}" destId="{74A4B22A-FCB8-48EB-96D8-99A15E30DB1C}" srcOrd="3" destOrd="0" parTransId="{465AB246-5518-41CC-AB72-428C6C0FB8FF}" sibTransId="{83CE2DEF-13BD-4D69-9C3E-B2296FA65F23}"/>
    <dgm:cxn modelId="{BD136B20-A2ED-4F64-8FF8-95D600436F5D}" type="presOf" srcId="{E7813EB9-6ED9-4A24-ABF0-2F1F6B520064}" destId="{B72CDF0B-3233-4A3F-B8A6-402A331FBC22}" srcOrd="0" destOrd="0" presId="urn:microsoft.com/office/officeart/2005/8/layout/target2"/>
    <dgm:cxn modelId="{47B0862F-90F8-404E-8B73-CA0AEE2F3582}" srcId="{269EE622-79CB-4C0F-AF3A-E03BEBD97260}" destId="{476B128E-7EA1-42A2-A50D-76D7A3874D55}" srcOrd="1" destOrd="0" parTransId="{8E7C2DA7-DD23-417F-B7AD-2BECF1A5BC2D}" sibTransId="{8D86E560-2453-48E2-9FDF-2BE0069F06CD}"/>
    <dgm:cxn modelId="{4CA5517A-B9E2-49C4-BB91-C1201B89EADE}" type="presOf" srcId="{30608C28-8FDB-4E98-8859-DCF61D94C3D4}" destId="{EFF37758-D008-46B7-AF9E-5970B1DED412}" srcOrd="0" destOrd="0" presId="urn:microsoft.com/office/officeart/2005/8/layout/target2"/>
    <dgm:cxn modelId="{200F8760-3A52-4A9D-A47D-FCBE656E383B}" type="presOf" srcId="{C7B2B757-C452-4610-96AC-6FB36B73F001}" destId="{B0941D26-21D1-4D74-9D96-1973695CF86A}" srcOrd="0" destOrd="0" presId="urn:microsoft.com/office/officeart/2005/8/layout/target2"/>
    <dgm:cxn modelId="{6BEE237D-6BD4-493E-A946-E146055C17F9}" type="presOf" srcId="{CCC5BA8A-4895-4EBD-89ED-8A7CD19B0388}" destId="{3B7F0797-2484-48C9-BD72-D1154F59B43E}" srcOrd="0" destOrd="0" presId="urn:microsoft.com/office/officeart/2005/8/layout/target2"/>
    <dgm:cxn modelId="{72106484-E3DA-4588-98DC-E0B010527293}" type="presOf" srcId="{476B128E-7EA1-42A2-A50D-76D7A3874D55}" destId="{63BD1C27-C12A-4956-8F95-B7345FC8D871}" srcOrd="0" destOrd="0" presId="urn:microsoft.com/office/officeart/2005/8/layout/target2"/>
    <dgm:cxn modelId="{B69D46D0-BC50-4D11-95B0-796A42954AE5}" type="presOf" srcId="{60BCAFC9-E9BC-4C6D-A2D0-79D8367AD9A7}" destId="{DB8B4AD4-FABD-42EC-A6F1-8CFF226287F0}" srcOrd="0" destOrd="0" presId="urn:microsoft.com/office/officeart/2005/8/layout/target2"/>
    <dgm:cxn modelId="{9A9E1D00-A1D8-420E-85D5-78B8A2DBCA6B}" type="presOf" srcId="{DADF81AA-C2F2-4C1F-AF2F-9B331E435A09}" destId="{C85D60BC-22BC-4D99-8EA4-9DBB5BB4DD5E}" srcOrd="0" destOrd="0" presId="urn:microsoft.com/office/officeart/2005/8/layout/target2"/>
    <dgm:cxn modelId="{7AE2E8DD-9655-4D53-97C3-625603C6D691}" srcId="{DADF81AA-C2F2-4C1F-AF2F-9B331E435A09}" destId="{C7B2B757-C452-4610-96AC-6FB36B73F001}" srcOrd="2" destOrd="0" parTransId="{DD75CD95-7FE4-4497-8FED-B8A3F55886F7}" sibTransId="{4C7CE6B7-9C74-4B3F-B257-610A29DDBA42}"/>
    <dgm:cxn modelId="{16F4BB33-F519-4B5E-952B-8AC0303C1EEF}" type="presOf" srcId="{758D882A-9D4C-40D0-AAE2-46A693E23E5F}" destId="{231A49BC-BFCB-4818-9586-1D5B95299C76}" srcOrd="0" destOrd="0" presId="urn:microsoft.com/office/officeart/2005/8/layout/target2"/>
    <dgm:cxn modelId="{8165CB60-C0E5-4E6D-9187-7B5A2D3021EF}" type="presOf" srcId="{74A4B22A-FCB8-48EB-96D8-99A15E30DB1C}" destId="{FB666818-B030-4014-B764-6E5F602273B2}" srcOrd="0" destOrd="0" presId="urn:microsoft.com/office/officeart/2005/8/layout/target2"/>
    <dgm:cxn modelId="{1B3FC561-11B0-4079-90D7-43AAB2830133}" srcId="{CCC5BA8A-4895-4EBD-89ED-8A7CD19B0388}" destId="{EDC656AB-0B5C-48EB-B6A9-5079B9DFB22F}" srcOrd="0" destOrd="0" parTransId="{74E36F4D-8DD4-4A8E-966F-08C4113B0A35}" sibTransId="{A686C84A-A336-4288-986C-6D08FA363FF5}"/>
    <dgm:cxn modelId="{29AAE32E-2AE0-4A0E-89DB-14759C2970A7}" srcId="{476B128E-7EA1-42A2-A50D-76D7A3874D55}" destId="{60BCAFC9-E9BC-4C6D-A2D0-79D8367AD9A7}" srcOrd="1" destOrd="0" parTransId="{53AB5F2F-8D97-4C76-B217-69AAC2FFF42B}" sibTransId="{34FA8A4F-1302-4853-8957-04F9794CFE94}"/>
    <dgm:cxn modelId="{6A72AF29-71EC-4127-8B78-F1E8A81BF9C3}" srcId="{DADF81AA-C2F2-4C1F-AF2F-9B331E435A09}" destId="{BA8A5B9B-770A-47FF-943B-0E1549F992CB}" srcOrd="1" destOrd="0" parTransId="{62BB05E1-F772-4B35-AE6D-4D5428B7A2E1}" sibTransId="{9A5C5394-126C-406F-A5D0-5A659C3FEBB7}"/>
    <dgm:cxn modelId="{27C72AB1-10F8-4441-98D4-DBEAD4B81A70}" srcId="{DADF81AA-C2F2-4C1F-AF2F-9B331E435A09}" destId="{E7813EB9-6ED9-4A24-ABF0-2F1F6B520064}" srcOrd="3" destOrd="0" parTransId="{155E67A0-3B5C-45F4-9690-374A301815DA}" sibTransId="{9EF3642A-17D3-4C62-8D20-B3E549F704C7}"/>
    <dgm:cxn modelId="{5A353807-958D-4DF7-8FC7-D69FE2AB29F3}" type="presOf" srcId="{269EE622-79CB-4C0F-AF3A-E03BEBD97260}" destId="{C4F46134-62DE-4B88-8CC7-856E40317FFE}" srcOrd="0" destOrd="0" presId="urn:microsoft.com/office/officeart/2005/8/layout/target2"/>
    <dgm:cxn modelId="{B063A637-D9E3-4237-808E-5555FF541E61}" type="presOf" srcId="{EDC656AB-0B5C-48EB-B6A9-5079B9DFB22F}" destId="{56DB83A7-4512-4B89-960C-575C4E1F46E9}" srcOrd="0" destOrd="0" presId="urn:microsoft.com/office/officeart/2005/8/layout/target2"/>
    <dgm:cxn modelId="{F24F9EE0-D565-49AC-90B4-CEE5D131D3A1}" type="presOf" srcId="{BA8A5B9B-770A-47FF-943B-0E1549F992CB}" destId="{75620F93-7868-4344-9E2C-412A0599C4B4}" srcOrd="0" destOrd="0" presId="urn:microsoft.com/office/officeart/2005/8/layout/target2"/>
    <dgm:cxn modelId="{C035FED7-016A-4368-9A3B-1024CA1D6F66}" type="presOf" srcId="{BB61F9D0-491E-47D2-B9BC-615C311D4666}" destId="{3C7A9C86-DAFB-4C2D-B7B3-12A3A933AC79}" srcOrd="0" destOrd="0" presId="urn:microsoft.com/office/officeart/2005/8/layout/target2"/>
    <dgm:cxn modelId="{46AAA6E6-D17E-4788-BDED-4DE0F46D53A9}" type="presParOf" srcId="{C4F46134-62DE-4B88-8CC7-856E40317FFE}" destId="{164C2037-AEAA-4359-AB77-DAEF09D39744}" srcOrd="0" destOrd="0" presId="urn:microsoft.com/office/officeart/2005/8/layout/target2"/>
    <dgm:cxn modelId="{CAFA51DD-D302-44E8-BAA5-985EB826C80A}" type="presParOf" srcId="{164C2037-AEAA-4359-AB77-DAEF09D39744}" destId="{3B7F0797-2484-48C9-BD72-D1154F59B43E}" srcOrd="0" destOrd="0" presId="urn:microsoft.com/office/officeart/2005/8/layout/target2"/>
    <dgm:cxn modelId="{9F943DB3-3A9B-4B8C-9E60-8D5C1A3D9F47}" type="presParOf" srcId="{164C2037-AEAA-4359-AB77-DAEF09D39744}" destId="{282E676F-F69F-4926-9C85-403E695F6D90}" srcOrd="1" destOrd="0" presId="urn:microsoft.com/office/officeart/2005/8/layout/target2"/>
    <dgm:cxn modelId="{04D8E583-C4B9-4A5B-B0D7-6EAD43F61C0B}" type="presParOf" srcId="{282E676F-F69F-4926-9C85-403E695F6D90}" destId="{56DB83A7-4512-4B89-960C-575C4E1F46E9}" srcOrd="0" destOrd="0" presId="urn:microsoft.com/office/officeart/2005/8/layout/target2"/>
    <dgm:cxn modelId="{52EAE0B5-E49D-49E8-9414-75FC9A7571BD}" type="presParOf" srcId="{C4F46134-62DE-4B88-8CC7-856E40317FFE}" destId="{A559C422-6B26-4B46-8DAF-9CBD62D7A0A2}" srcOrd="1" destOrd="0" presId="urn:microsoft.com/office/officeart/2005/8/layout/target2"/>
    <dgm:cxn modelId="{366A9194-05F9-42AF-83AD-66972BBB2FB8}" type="presParOf" srcId="{A559C422-6B26-4B46-8DAF-9CBD62D7A0A2}" destId="{63BD1C27-C12A-4956-8F95-B7345FC8D871}" srcOrd="0" destOrd="0" presId="urn:microsoft.com/office/officeart/2005/8/layout/target2"/>
    <dgm:cxn modelId="{AAF7294C-2F8D-4E09-9288-5DDCE5C5B15B}" type="presParOf" srcId="{A559C422-6B26-4B46-8DAF-9CBD62D7A0A2}" destId="{E53C18C3-86EC-4292-BAD1-96F1C959399C}" srcOrd="1" destOrd="0" presId="urn:microsoft.com/office/officeart/2005/8/layout/target2"/>
    <dgm:cxn modelId="{EAC37E09-8793-4D7D-872D-9CA547013B6D}" type="presParOf" srcId="{E53C18C3-86EC-4292-BAD1-96F1C959399C}" destId="{EFF37758-D008-46B7-AF9E-5970B1DED412}" srcOrd="0" destOrd="0" presId="urn:microsoft.com/office/officeart/2005/8/layout/target2"/>
    <dgm:cxn modelId="{6D3EE645-C2FE-40EC-9F15-10B78C711197}" type="presParOf" srcId="{E53C18C3-86EC-4292-BAD1-96F1C959399C}" destId="{F8848172-5971-4CF6-991A-8BB76E93CB8C}" srcOrd="1" destOrd="0" presId="urn:microsoft.com/office/officeart/2005/8/layout/target2"/>
    <dgm:cxn modelId="{C2B03766-6D16-4E52-BCFC-FC8595608CB1}" type="presParOf" srcId="{E53C18C3-86EC-4292-BAD1-96F1C959399C}" destId="{DB8B4AD4-FABD-42EC-A6F1-8CFF226287F0}" srcOrd="2" destOrd="0" presId="urn:microsoft.com/office/officeart/2005/8/layout/target2"/>
    <dgm:cxn modelId="{6485C1D1-6893-4832-8223-1BEB9D725499}" type="presParOf" srcId="{E53C18C3-86EC-4292-BAD1-96F1C959399C}" destId="{9975F975-9B5F-4DC8-9B70-FC902F469FDF}" srcOrd="3" destOrd="0" presId="urn:microsoft.com/office/officeart/2005/8/layout/target2"/>
    <dgm:cxn modelId="{CBE8A562-5650-4C47-B6A8-3F5DBA03E515}" type="presParOf" srcId="{E53C18C3-86EC-4292-BAD1-96F1C959399C}" destId="{231A49BC-BFCB-4818-9586-1D5B95299C76}" srcOrd="4" destOrd="0" presId="urn:microsoft.com/office/officeart/2005/8/layout/target2"/>
    <dgm:cxn modelId="{2039806B-CD2A-4DE3-A2BC-0360DF7FDA5A}" type="presParOf" srcId="{E53C18C3-86EC-4292-BAD1-96F1C959399C}" destId="{FD01871E-4180-4735-A020-E203094FCBF8}" srcOrd="5" destOrd="0" presId="urn:microsoft.com/office/officeart/2005/8/layout/target2"/>
    <dgm:cxn modelId="{3233AADC-FC88-4F38-A767-F1EA245FECA4}" type="presParOf" srcId="{E53C18C3-86EC-4292-BAD1-96F1C959399C}" destId="{FB666818-B030-4014-B764-6E5F602273B2}" srcOrd="6" destOrd="0" presId="urn:microsoft.com/office/officeart/2005/8/layout/target2"/>
    <dgm:cxn modelId="{8F2F8147-11DB-403C-9109-3A8AC90E4BE5}" type="presParOf" srcId="{C4F46134-62DE-4B88-8CC7-856E40317FFE}" destId="{D85130FF-32ED-4212-B97C-7AEB8FFF913A}" srcOrd="2" destOrd="0" presId="urn:microsoft.com/office/officeart/2005/8/layout/target2"/>
    <dgm:cxn modelId="{BD0E6784-881A-406E-8CD5-9A0EFC84CE91}" type="presParOf" srcId="{D85130FF-32ED-4212-B97C-7AEB8FFF913A}" destId="{C85D60BC-22BC-4D99-8EA4-9DBB5BB4DD5E}" srcOrd="0" destOrd="0" presId="urn:microsoft.com/office/officeart/2005/8/layout/target2"/>
    <dgm:cxn modelId="{076A1F54-4BCD-49A4-A972-34B1CC798E77}" type="presParOf" srcId="{D85130FF-32ED-4212-B97C-7AEB8FFF913A}" destId="{FCB0782F-810A-4A60-98A7-A6C666E0255D}" srcOrd="1" destOrd="0" presId="urn:microsoft.com/office/officeart/2005/8/layout/target2"/>
    <dgm:cxn modelId="{5F3B7452-88FB-4754-95DD-0D1BC45C5884}" type="presParOf" srcId="{FCB0782F-810A-4A60-98A7-A6C666E0255D}" destId="{3C7A9C86-DAFB-4C2D-B7B3-12A3A933AC79}" srcOrd="0" destOrd="0" presId="urn:microsoft.com/office/officeart/2005/8/layout/target2"/>
    <dgm:cxn modelId="{90ABE7E2-8115-49D1-AB58-AB6E96490B9D}" type="presParOf" srcId="{FCB0782F-810A-4A60-98A7-A6C666E0255D}" destId="{79E61846-4E0F-4AC2-859F-36A475F5DA63}" srcOrd="1" destOrd="0" presId="urn:microsoft.com/office/officeart/2005/8/layout/target2"/>
    <dgm:cxn modelId="{D99B20ED-357C-4FA1-9E0D-8BCFD6FD6A63}" type="presParOf" srcId="{FCB0782F-810A-4A60-98A7-A6C666E0255D}" destId="{75620F93-7868-4344-9E2C-412A0599C4B4}" srcOrd="2" destOrd="0" presId="urn:microsoft.com/office/officeart/2005/8/layout/target2"/>
    <dgm:cxn modelId="{E5E80CCB-D578-4082-859C-E9A0AD1195F4}" type="presParOf" srcId="{FCB0782F-810A-4A60-98A7-A6C666E0255D}" destId="{27E57920-8978-449C-8144-60D69F1FE75C}" srcOrd="3" destOrd="0" presId="urn:microsoft.com/office/officeart/2005/8/layout/target2"/>
    <dgm:cxn modelId="{97EE005F-7C24-4D5D-A6E3-ECF122D02BA0}" type="presParOf" srcId="{FCB0782F-810A-4A60-98A7-A6C666E0255D}" destId="{B0941D26-21D1-4D74-9D96-1973695CF86A}" srcOrd="4" destOrd="0" presId="urn:microsoft.com/office/officeart/2005/8/layout/target2"/>
    <dgm:cxn modelId="{73480508-2BF3-4AF0-892B-6294600F751E}" type="presParOf" srcId="{FCB0782F-810A-4A60-98A7-A6C666E0255D}" destId="{7E1F9C83-6CA1-42A4-A3C3-A24AA8B66705}" srcOrd="5" destOrd="0" presId="urn:microsoft.com/office/officeart/2005/8/layout/target2"/>
    <dgm:cxn modelId="{9FBD3649-7FCD-4B39-BDCC-1827F7D5979B}" type="presParOf" srcId="{FCB0782F-810A-4A60-98A7-A6C666E0255D}" destId="{B72CDF0B-3233-4A3F-B8A6-402A331FBC22}" srcOrd="6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BA32AB-87E6-4A2E-89BC-408F848E896A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F61E707-098F-4722-997B-C2B76ACB9330}">
      <dgm:prSet phldrT="[Text]" custT="1"/>
      <dgm:spPr/>
      <dgm:t>
        <a:bodyPr/>
        <a:lstStyle/>
        <a:p>
          <a:r>
            <a:rPr lang="en-US" sz="2000"/>
            <a:t>Mission</a:t>
          </a:r>
        </a:p>
      </dgm:t>
    </dgm:pt>
    <dgm:pt modelId="{BAA33E1B-A12B-4A30-BB3F-62879B85EA95}" type="parTrans" cxnId="{CB5ED7CC-CF00-4D53-9B25-1824BE3E280C}">
      <dgm:prSet/>
      <dgm:spPr/>
      <dgm:t>
        <a:bodyPr/>
        <a:lstStyle/>
        <a:p>
          <a:endParaRPr lang="en-US" sz="2000"/>
        </a:p>
      </dgm:t>
    </dgm:pt>
    <dgm:pt modelId="{E16802C3-07BF-4D15-A34F-A3A7005A79E1}" type="sibTrans" cxnId="{CB5ED7CC-CF00-4D53-9B25-1824BE3E280C}">
      <dgm:prSet/>
      <dgm:spPr/>
      <dgm:t>
        <a:bodyPr/>
        <a:lstStyle/>
        <a:p>
          <a:endParaRPr lang="en-US" sz="2000"/>
        </a:p>
      </dgm:t>
    </dgm:pt>
    <dgm:pt modelId="{5BBBE1EE-EE17-40E9-A613-9890B9B28F1F}">
      <dgm:prSet phldrT="[Text]" custT="1"/>
      <dgm:spPr>
        <a:solidFill>
          <a:schemeClr val="accent4">
            <a:lumMod val="75000"/>
            <a:alpha val="50000"/>
          </a:schemeClr>
        </a:solidFill>
      </dgm:spPr>
      <dgm:t>
        <a:bodyPr/>
        <a:lstStyle/>
        <a:p>
          <a:r>
            <a:rPr lang="en-US" sz="2000" dirty="0"/>
            <a:t>Student Success</a:t>
          </a:r>
        </a:p>
      </dgm:t>
    </dgm:pt>
    <dgm:pt modelId="{C4A1CF72-E8F8-4931-9EA8-7E05B166047D}" type="parTrans" cxnId="{CF5C72E4-E88A-4D82-B570-9E4A5FBE4DA2}">
      <dgm:prSet/>
      <dgm:spPr/>
      <dgm:t>
        <a:bodyPr/>
        <a:lstStyle/>
        <a:p>
          <a:endParaRPr lang="en-US" sz="2000"/>
        </a:p>
      </dgm:t>
    </dgm:pt>
    <dgm:pt modelId="{7F5D5A19-6174-4A59-B729-6FFF344A7955}" type="sibTrans" cxnId="{CF5C72E4-E88A-4D82-B570-9E4A5FBE4DA2}">
      <dgm:prSet/>
      <dgm:spPr/>
      <dgm:t>
        <a:bodyPr/>
        <a:lstStyle/>
        <a:p>
          <a:endParaRPr lang="en-US" sz="2000"/>
        </a:p>
      </dgm:t>
    </dgm:pt>
    <dgm:pt modelId="{E5B83455-7E64-423E-801C-66349194FDAF}">
      <dgm:prSet phldrT="[Text]" custT="1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en-US" sz="2000" dirty="0" smtClean="0"/>
            <a:t>Institutional Arrangements </a:t>
          </a:r>
          <a:endParaRPr lang="en-US" sz="2000" dirty="0"/>
        </a:p>
      </dgm:t>
    </dgm:pt>
    <dgm:pt modelId="{4194F7E9-BD57-46EF-AE96-D266EEDF0CDE}" type="parTrans" cxnId="{C88386A7-972B-4799-B091-695825C33D33}">
      <dgm:prSet/>
      <dgm:spPr/>
      <dgm:t>
        <a:bodyPr/>
        <a:lstStyle/>
        <a:p>
          <a:endParaRPr lang="en-US" sz="2000"/>
        </a:p>
      </dgm:t>
    </dgm:pt>
    <dgm:pt modelId="{931E2764-BEF5-475A-BB1B-6ED5BF22AE58}" type="sibTrans" cxnId="{C88386A7-972B-4799-B091-695825C33D33}">
      <dgm:prSet/>
      <dgm:spPr/>
      <dgm:t>
        <a:bodyPr/>
        <a:lstStyle/>
        <a:p>
          <a:endParaRPr lang="en-US" sz="2000"/>
        </a:p>
      </dgm:t>
    </dgm:pt>
    <dgm:pt modelId="{5BA77554-44B4-4BCF-9900-97140AD43C5A}" type="pres">
      <dgm:prSet presAssocID="{D0BA32AB-87E6-4A2E-89BC-408F848E896A}" presName="compositeShape" presStyleCnt="0">
        <dgm:presLayoutVars>
          <dgm:chMax val="7"/>
          <dgm:dir/>
          <dgm:resizeHandles val="exact"/>
        </dgm:presLayoutVars>
      </dgm:prSet>
      <dgm:spPr/>
    </dgm:pt>
    <dgm:pt modelId="{128CC970-7DE3-4F88-ABF1-0AE3B201C08E}" type="pres">
      <dgm:prSet presAssocID="{AF61E707-098F-4722-997B-C2B76ACB9330}" presName="circ1" presStyleLbl="vennNode1" presStyleIdx="0" presStyleCnt="3"/>
      <dgm:spPr/>
      <dgm:t>
        <a:bodyPr/>
        <a:lstStyle/>
        <a:p>
          <a:endParaRPr lang="en-US"/>
        </a:p>
      </dgm:t>
    </dgm:pt>
    <dgm:pt modelId="{F7A56A8C-3931-48AD-A33C-9A62E14D4156}" type="pres">
      <dgm:prSet presAssocID="{AF61E707-098F-4722-997B-C2B76ACB933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10B83E-56CD-4B95-A672-256A0B500386}" type="pres">
      <dgm:prSet presAssocID="{5BBBE1EE-EE17-40E9-A613-9890B9B28F1F}" presName="circ2" presStyleLbl="vennNode1" presStyleIdx="1" presStyleCnt="3"/>
      <dgm:spPr/>
      <dgm:t>
        <a:bodyPr/>
        <a:lstStyle/>
        <a:p>
          <a:endParaRPr lang="en-US"/>
        </a:p>
      </dgm:t>
    </dgm:pt>
    <dgm:pt modelId="{05633FB1-6ED4-4B81-94F7-413E6A1DBE55}" type="pres">
      <dgm:prSet presAssocID="{5BBBE1EE-EE17-40E9-A613-9890B9B28F1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D1C656-72E3-40AD-A70D-07EBA22ACF27}" type="pres">
      <dgm:prSet presAssocID="{E5B83455-7E64-423E-801C-66349194FDAF}" presName="circ3" presStyleLbl="vennNode1" presStyleIdx="2" presStyleCnt="3"/>
      <dgm:spPr/>
      <dgm:t>
        <a:bodyPr/>
        <a:lstStyle/>
        <a:p>
          <a:endParaRPr lang="en-US"/>
        </a:p>
      </dgm:t>
    </dgm:pt>
    <dgm:pt modelId="{B8C18803-ADF2-4F69-8CE1-F52E25BFADBC}" type="pres">
      <dgm:prSet presAssocID="{E5B83455-7E64-423E-801C-66349194FDA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F5C72E4-E88A-4D82-B570-9E4A5FBE4DA2}" srcId="{D0BA32AB-87E6-4A2E-89BC-408F848E896A}" destId="{5BBBE1EE-EE17-40E9-A613-9890B9B28F1F}" srcOrd="1" destOrd="0" parTransId="{C4A1CF72-E8F8-4931-9EA8-7E05B166047D}" sibTransId="{7F5D5A19-6174-4A59-B729-6FFF344A7955}"/>
    <dgm:cxn modelId="{D1A63325-DAAA-40ED-982E-10E082CD8E43}" type="presOf" srcId="{AF61E707-098F-4722-997B-C2B76ACB9330}" destId="{128CC970-7DE3-4F88-ABF1-0AE3B201C08E}" srcOrd="0" destOrd="0" presId="urn:microsoft.com/office/officeart/2005/8/layout/venn1"/>
    <dgm:cxn modelId="{991A7B7F-D888-477C-A0C7-3D1901418C5C}" type="presOf" srcId="{E5B83455-7E64-423E-801C-66349194FDAF}" destId="{25D1C656-72E3-40AD-A70D-07EBA22ACF27}" srcOrd="0" destOrd="0" presId="urn:microsoft.com/office/officeart/2005/8/layout/venn1"/>
    <dgm:cxn modelId="{B6892EC7-36D4-4770-8FE2-87B849067C59}" type="presOf" srcId="{E5B83455-7E64-423E-801C-66349194FDAF}" destId="{B8C18803-ADF2-4F69-8CE1-F52E25BFADBC}" srcOrd="1" destOrd="0" presId="urn:microsoft.com/office/officeart/2005/8/layout/venn1"/>
    <dgm:cxn modelId="{1A853F00-DF8D-41B0-AA6C-2C923934BF55}" type="presOf" srcId="{AF61E707-098F-4722-997B-C2B76ACB9330}" destId="{F7A56A8C-3931-48AD-A33C-9A62E14D4156}" srcOrd="1" destOrd="0" presId="urn:microsoft.com/office/officeart/2005/8/layout/venn1"/>
    <dgm:cxn modelId="{F4A86E6B-641C-4E30-B58C-9761CE1A3A93}" type="presOf" srcId="{5BBBE1EE-EE17-40E9-A613-9890B9B28F1F}" destId="{1810B83E-56CD-4B95-A672-256A0B500386}" srcOrd="0" destOrd="0" presId="urn:microsoft.com/office/officeart/2005/8/layout/venn1"/>
    <dgm:cxn modelId="{C88386A7-972B-4799-B091-695825C33D33}" srcId="{D0BA32AB-87E6-4A2E-89BC-408F848E896A}" destId="{E5B83455-7E64-423E-801C-66349194FDAF}" srcOrd="2" destOrd="0" parTransId="{4194F7E9-BD57-46EF-AE96-D266EEDF0CDE}" sibTransId="{931E2764-BEF5-475A-BB1B-6ED5BF22AE58}"/>
    <dgm:cxn modelId="{F9FAD5F3-951B-4981-BB67-CC0E4C8422DC}" type="presOf" srcId="{5BBBE1EE-EE17-40E9-A613-9890B9B28F1F}" destId="{05633FB1-6ED4-4B81-94F7-413E6A1DBE55}" srcOrd="1" destOrd="0" presId="urn:microsoft.com/office/officeart/2005/8/layout/venn1"/>
    <dgm:cxn modelId="{CB5ED7CC-CF00-4D53-9B25-1824BE3E280C}" srcId="{D0BA32AB-87E6-4A2E-89BC-408F848E896A}" destId="{AF61E707-098F-4722-997B-C2B76ACB9330}" srcOrd="0" destOrd="0" parTransId="{BAA33E1B-A12B-4A30-BB3F-62879B85EA95}" sibTransId="{E16802C3-07BF-4D15-A34F-A3A7005A79E1}"/>
    <dgm:cxn modelId="{7CE2F435-AE05-421F-864E-845800500D70}" type="presOf" srcId="{D0BA32AB-87E6-4A2E-89BC-408F848E896A}" destId="{5BA77554-44B4-4BCF-9900-97140AD43C5A}" srcOrd="0" destOrd="0" presId="urn:microsoft.com/office/officeart/2005/8/layout/venn1"/>
    <dgm:cxn modelId="{CF02BB79-3DA3-4113-A8EC-BBF352780439}" type="presParOf" srcId="{5BA77554-44B4-4BCF-9900-97140AD43C5A}" destId="{128CC970-7DE3-4F88-ABF1-0AE3B201C08E}" srcOrd="0" destOrd="0" presId="urn:microsoft.com/office/officeart/2005/8/layout/venn1"/>
    <dgm:cxn modelId="{454A514E-9A96-4B38-BEC9-6E3D558F37AC}" type="presParOf" srcId="{5BA77554-44B4-4BCF-9900-97140AD43C5A}" destId="{F7A56A8C-3931-48AD-A33C-9A62E14D4156}" srcOrd="1" destOrd="0" presId="urn:microsoft.com/office/officeart/2005/8/layout/venn1"/>
    <dgm:cxn modelId="{2D31FEA0-14F5-4414-B0D4-CC92D429891F}" type="presParOf" srcId="{5BA77554-44B4-4BCF-9900-97140AD43C5A}" destId="{1810B83E-56CD-4B95-A672-256A0B500386}" srcOrd="2" destOrd="0" presId="urn:microsoft.com/office/officeart/2005/8/layout/venn1"/>
    <dgm:cxn modelId="{C76E726D-8BA2-4110-9F13-851511100485}" type="presParOf" srcId="{5BA77554-44B4-4BCF-9900-97140AD43C5A}" destId="{05633FB1-6ED4-4B81-94F7-413E6A1DBE55}" srcOrd="3" destOrd="0" presId="urn:microsoft.com/office/officeart/2005/8/layout/venn1"/>
    <dgm:cxn modelId="{2A553946-0485-40FF-99D4-F6F33056AEC4}" type="presParOf" srcId="{5BA77554-44B4-4BCF-9900-97140AD43C5A}" destId="{25D1C656-72E3-40AD-A70D-07EBA22ACF27}" srcOrd="4" destOrd="0" presId="urn:microsoft.com/office/officeart/2005/8/layout/venn1"/>
    <dgm:cxn modelId="{2C047B9D-CCEB-4055-9E70-29A8B235F12D}" type="presParOf" srcId="{5BA77554-44B4-4BCF-9900-97140AD43C5A}" destId="{B8C18803-ADF2-4F69-8CE1-F52E25BFADBC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F865E7-80D1-4729-9CDD-A46BF21F611C}">
      <dsp:nvSpPr>
        <dsp:cNvPr id="0" name=""/>
        <dsp:cNvSpPr/>
      </dsp:nvSpPr>
      <dsp:spPr>
        <a:xfrm>
          <a:off x="814006" y="0"/>
          <a:ext cx="1769363" cy="982979"/>
        </a:xfrm>
        <a:prstGeom prst="roundRect">
          <a:avLst>
            <a:gd name="adj" fmla="val 10000"/>
          </a:avLst>
        </a:prstGeom>
        <a:solidFill>
          <a:schemeClr val="accent6">
            <a:lumMod val="75000"/>
            <a:alpha val="9000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Internal Conditions</a:t>
          </a:r>
          <a:endParaRPr lang="en-US" sz="2600" kern="1200" dirty="0"/>
        </a:p>
      </dsp:txBody>
      <dsp:txXfrm>
        <a:off x="842796" y="28790"/>
        <a:ext cx="1711783" cy="925399"/>
      </dsp:txXfrm>
    </dsp:sp>
    <dsp:sp modelId="{6377B660-9A6F-4DDD-8E59-EB3CB08F5AC6}">
      <dsp:nvSpPr>
        <dsp:cNvPr id="0" name=""/>
        <dsp:cNvSpPr/>
      </dsp:nvSpPr>
      <dsp:spPr>
        <a:xfrm>
          <a:off x="3369754" y="0"/>
          <a:ext cx="1769363" cy="982979"/>
        </a:xfrm>
        <a:prstGeom prst="roundRect">
          <a:avLst>
            <a:gd name="adj" fmla="val 10000"/>
          </a:avLst>
        </a:prstGeom>
        <a:solidFill>
          <a:schemeClr val="accent1">
            <a:lumMod val="75000"/>
            <a:alpha val="90000"/>
          </a:schemeClr>
        </a:solidFill>
        <a:ln w="635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External Vectors</a:t>
          </a:r>
          <a:endParaRPr lang="en-US" sz="2600" kern="1200" dirty="0"/>
        </a:p>
      </dsp:txBody>
      <dsp:txXfrm>
        <a:off x="3398544" y="28790"/>
        <a:ext cx="1711783" cy="925399"/>
      </dsp:txXfrm>
    </dsp:sp>
    <dsp:sp modelId="{50C39C74-5E57-4B00-9CCD-5255C94F02C2}">
      <dsp:nvSpPr>
        <dsp:cNvPr id="0" name=""/>
        <dsp:cNvSpPr/>
      </dsp:nvSpPr>
      <dsp:spPr>
        <a:xfrm>
          <a:off x="2607945" y="4177664"/>
          <a:ext cx="737234" cy="737234"/>
        </a:xfrm>
        <a:prstGeom prst="triangle">
          <a:avLst/>
        </a:prstGeom>
        <a:solidFill>
          <a:srgbClr val="FF0000"/>
        </a:solidFill>
        <a:ln w="6350" cap="flat" cmpd="sng" algn="ctr">
          <a:solidFill>
            <a:schemeClr val="accent5">
              <a:tint val="40000"/>
              <a:alpha val="90000"/>
              <a:hueOff val="-4927837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4CDBAA2-458C-4685-8C94-07B30309DFCC}">
      <dsp:nvSpPr>
        <dsp:cNvPr id="0" name=""/>
        <dsp:cNvSpPr/>
      </dsp:nvSpPr>
      <dsp:spPr>
        <a:xfrm rot="240000">
          <a:off x="764182" y="3861750"/>
          <a:ext cx="4424760" cy="309409"/>
        </a:xfrm>
        <a:prstGeom prst="rect">
          <a:avLst/>
        </a:prstGeom>
        <a:solidFill>
          <a:srgbClr val="FF0000"/>
        </a:solidFill>
        <a:ln w="635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8A766BF-B513-42DF-855B-3062980064AA}">
      <dsp:nvSpPr>
        <dsp:cNvPr id="0" name=""/>
        <dsp:cNvSpPr/>
      </dsp:nvSpPr>
      <dsp:spPr>
        <a:xfrm rot="240000">
          <a:off x="3425627" y="3304337"/>
          <a:ext cx="1755915" cy="60639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Socio-Political Drivers </a:t>
          </a:r>
          <a:endParaRPr lang="en-US" sz="1800" kern="1200" dirty="0"/>
        </a:p>
      </dsp:txBody>
      <dsp:txXfrm>
        <a:off x="3455229" y="3333939"/>
        <a:ext cx="1696711" cy="547191"/>
      </dsp:txXfrm>
    </dsp:sp>
    <dsp:sp modelId="{367CCE5E-CC83-43AD-8A96-21C352DC27D8}">
      <dsp:nvSpPr>
        <dsp:cNvPr id="0" name=""/>
        <dsp:cNvSpPr/>
      </dsp:nvSpPr>
      <dsp:spPr>
        <a:xfrm rot="240000">
          <a:off x="3474776" y="2655571"/>
          <a:ext cx="1755915" cy="606395"/>
        </a:xfrm>
        <a:prstGeom prst="roundRect">
          <a:avLst/>
        </a:prstGeom>
        <a:gradFill rotWithShape="0">
          <a:gsLst>
            <a:gs pos="0">
              <a:schemeClr val="accent5">
                <a:hueOff val="-1225557"/>
                <a:satOff val="-1705"/>
                <a:lumOff val="-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5557"/>
                <a:satOff val="-1705"/>
                <a:lumOff val="-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5557"/>
                <a:satOff val="-1705"/>
                <a:lumOff val="-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Scarce Skills</a:t>
          </a:r>
          <a:endParaRPr lang="en-US" sz="1800" kern="1200" dirty="0"/>
        </a:p>
      </dsp:txBody>
      <dsp:txXfrm>
        <a:off x="3504378" y="2685173"/>
        <a:ext cx="1696711" cy="547191"/>
      </dsp:txXfrm>
    </dsp:sp>
    <dsp:sp modelId="{D87323F9-B107-4F2D-8B75-8E17EE81A35D}">
      <dsp:nvSpPr>
        <dsp:cNvPr id="0" name=""/>
        <dsp:cNvSpPr/>
      </dsp:nvSpPr>
      <dsp:spPr>
        <a:xfrm rot="240000">
          <a:off x="3523925" y="2006804"/>
          <a:ext cx="1755915" cy="606395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DHET Imperatives</a:t>
          </a:r>
          <a:endParaRPr lang="en-US" sz="1800" kern="1200" dirty="0"/>
        </a:p>
      </dsp:txBody>
      <dsp:txXfrm>
        <a:off x="3553527" y="2036406"/>
        <a:ext cx="1696711" cy="547191"/>
      </dsp:txXfrm>
    </dsp:sp>
    <dsp:sp modelId="{1FB1D4CE-F30D-4734-ABFD-4B5A42F4EF8C}">
      <dsp:nvSpPr>
        <dsp:cNvPr id="0" name=""/>
        <dsp:cNvSpPr/>
      </dsp:nvSpPr>
      <dsp:spPr>
        <a:xfrm rot="240000">
          <a:off x="3573074" y="1358037"/>
          <a:ext cx="1755915" cy="606395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NDP</a:t>
          </a:r>
          <a:endParaRPr lang="en-US" sz="1800" kern="1200" dirty="0"/>
        </a:p>
      </dsp:txBody>
      <dsp:txXfrm>
        <a:off x="3602676" y="1387639"/>
        <a:ext cx="1696711" cy="547191"/>
      </dsp:txXfrm>
    </dsp:sp>
    <dsp:sp modelId="{1B870BC8-1295-4F2A-A5B5-CF4C28B0ACBE}">
      <dsp:nvSpPr>
        <dsp:cNvPr id="0" name=""/>
        <dsp:cNvSpPr/>
      </dsp:nvSpPr>
      <dsp:spPr>
        <a:xfrm rot="240000">
          <a:off x="869880" y="3127401"/>
          <a:ext cx="1755915" cy="606395"/>
        </a:xfrm>
        <a:prstGeom prst="roundRect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 Internal Resource Capacity</a:t>
          </a:r>
          <a:endParaRPr lang="en-US" sz="1800" kern="1200" dirty="0"/>
        </a:p>
      </dsp:txBody>
      <dsp:txXfrm>
        <a:off x="899482" y="3157003"/>
        <a:ext cx="1696711" cy="547191"/>
      </dsp:txXfrm>
    </dsp:sp>
    <dsp:sp modelId="{0401D62D-2BDE-4C2D-B9CC-70E6183CCF63}">
      <dsp:nvSpPr>
        <dsp:cNvPr id="0" name=""/>
        <dsp:cNvSpPr/>
      </dsp:nvSpPr>
      <dsp:spPr>
        <a:xfrm rot="240000">
          <a:off x="919029" y="2478634"/>
          <a:ext cx="1755915" cy="606395"/>
        </a:xfrm>
        <a:prstGeom prst="roundRect">
          <a:avLst/>
        </a:prstGeom>
        <a:gradFill rotWithShape="0">
          <a:gsLst>
            <a:gs pos="0">
              <a:schemeClr val="accent5">
                <a:hueOff val="-6127787"/>
                <a:satOff val="-8523"/>
                <a:lumOff val="-3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127787"/>
                <a:satOff val="-8523"/>
                <a:lumOff val="-3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127787"/>
                <a:satOff val="-8523"/>
                <a:lumOff val="-3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PQM</a:t>
          </a:r>
          <a:endParaRPr lang="en-US" sz="1800" kern="1200" dirty="0"/>
        </a:p>
      </dsp:txBody>
      <dsp:txXfrm>
        <a:off x="948631" y="2508236"/>
        <a:ext cx="1696711" cy="547191"/>
      </dsp:txXfrm>
    </dsp:sp>
    <dsp:sp modelId="{884FBBE6-570D-428B-8214-C89F5B7332AA}">
      <dsp:nvSpPr>
        <dsp:cNvPr id="0" name=""/>
        <dsp:cNvSpPr/>
      </dsp:nvSpPr>
      <dsp:spPr>
        <a:xfrm rot="240000">
          <a:off x="968178" y="1829868"/>
          <a:ext cx="1755915" cy="606395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Academic Mission</a:t>
          </a:r>
          <a:endParaRPr lang="en-US" sz="1800" kern="1200" dirty="0"/>
        </a:p>
      </dsp:txBody>
      <dsp:txXfrm>
        <a:off x="997780" y="1859470"/>
        <a:ext cx="1696711" cy="5471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7F0797-2484-48C9-BD72-D1154F59B43E}">
      <dsp:nvSpPr>
        <dsp:cNvPr id="0" name=""/>
        <dsp:cNvSpPr/>
      </dsp:nvSpPr>
      <dsp:spPr>
        <a:xfrm>
          <a:off x="0" y="0"/>
          <a:ext cx="8917376" cy="5864556"/>
        </a:xfrm>
        <a:prstGeom prst="roundRect">
          <a:avLst>
            <a:gd name="adj" fmla="val 85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4551547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200" kern="1200" dirty="0" smtClean="0"/>
            <a:t>External drivers </a:t>
          </a:r>
          <a:endParaRPr lang="en-ZA" sz="3200" kern="1200" dirty="0"/>
        </a:p>
      </dsp:txBody>
      <dsp:txXfrm>
        <a:off x="146002" y="146002"/>
        <a:ext cx="8625372" cy="5572552"/>
      </dsp:txXfrm>
    </dsp:sp>
    <dsp:sp modelId="{56DB83A7-4512-4B89-960C-575C4E1F46E9}">
      <dsp:nvSpPr>
        <dsp:cNvPr id="0" name=""/>
        <dsp:cNvSpPr/>
      </dsp:nvSpPr>
      <dsp:spPr>
        <a:xfrm>
          <a:off x="222934" y="1466139"/>
          <a:ext cx="1337606" cy="4105189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wordArtVert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PESTLE </a:t>
          </a:r>
          <a:endParaRPr lang="en-ZA" sz="1800" kern="1200" dirty="0"/>
        </a:p>
      </dsp:txBody>
      <dsp:txXfrm>
        <a:off x="264070" y="1507275"/>
        <a:ext cx="1255334" cy="4022917"/>
      </dsp:txXfrm>
    </dsp:sp>
    <dsp:sp modelId="{63BD1C27-C12A-4956-8F95-B7345FC8D871}">
      <dsp:nvSpPr>
        <dsp:cNvPr id="0" name=""/>
        <dsp:cNvSpPr/>
      </dsp:nvSpPr>
      <dsp:spPr>
        <a:xfrm>
          <a:off x="1783475" y="1466139"/>
          <a:ext cx="6910966" cy="4105189"/>
        </a:xfrm>
        <a:prstGeom prst="roundRect">
          <a:avLst>
            <a:gd name="adj" fmla="val 105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2606795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200" kern="1200" dirty="0" smtClean="0"/>
            <a:t>Institutional mission </a:t>
          </a:r>
          <a:endParaRPr lang="en-ZA" sz="3200" kern="1200" dirty="0"/>
        </a:p>
      </dsp:txBody>
      <dsp:txXfrm>
        <a:off x="1909724" y="1592388"/>
        <a:ext cx="6658468" cy="3852691"/>
      </dsp:txXfrm>
    </dsp:sp>
    <dsp:sp modelId="{EFF37758-D008-46B7-AF9E-5970B1DED412}">
      <dsp:nvSpPr>
        <dsp:cNvPr id="0" name=""/>
        <dsp:cNvSpPr/>
      </dsp:nvSpPr>
      <dsp:spPr>
        <a:xfrm>
          <a:off x="1962337" y="2509286"/>
          <a:ext cx="1350001" cy="585661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ZA" sz="14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ZA" sz="1400" b="1" kern="1200" dirty="0" smtClean="0"/>
            <a:t>Academic Plan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ZA" sz="1400" kern="1200" dirty="0"/>
        </a:p>
      </dsp:txBody>
      <dsp:txXfrm>
        <a:off x="1980348" y="2527297"/>
        <a:ext cx="1313979" cy="549639"/>
      </dsp:txXfrm>
    </dsp:sp>
    <dsp:sp modelId="{DB8B4AD4-FABD-42EC-A6F1-8CFF226287F0}">
      <dsp:nvSpPr>
        <dsp:cNvPr id="0" name=""/>
        <dsp:cNvSpPr/>
      </dsp:nvSpPr>
      <dsp:spPr>
        <a:xfrm>
          <a:off x="1972345" y="3279873"/>
          <a:ext cx="1350001" cy="585661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400" kern="1200" dirty="0" smtClean="0"/>
            <a:t>Staff &amp; Student Profile</a:t>
          </a:r>
          <a:endParaRPr lang="en-ZA" sz="1400" kern="1200" dirty="0"/>
        </a:p>
      </dsp:txBody>
      <dsp:txXfrm>
        <a:off x="1990356" y="3297884"/>
        <a:ext cx="1313979" cy="549639"/>
      </dsp:txXfrm>
    </dsp:sp>
    <dsp:sp modelId="{231A49BC-BFCB-4818-9586-1D5B95299C76}">
      <dsp:nvSpPr>
        <dsp:cNvPr id="0" name=""/>
        <dsp:cNvSpPr/>
      </dsp:nvSpPr>
      <dsp:spPr>
        <a:xfrm>
          <a:off x="1972345" y="3977785"/>
          <a:ext cx="1350001" cy="585661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400" kern="1200" dirty="0" smtClean="0"/>
            <a:t>Knowledge Production</a:t>
          </a:r>
          <a:endParaRPr lang="en-ZA" sz="1400" kern="1200" dirty="0"/>
        </a:p>
      </dsp:txBody>
      <dsp:txXfrm>
        <a:off x="1990356" y="3995796"/>
        <a:ext cx="1313979" cy="549639"/>
      </dsp:txXfrm>
    </dsp:sp>
    <dsp:sp modelId="{FB666818-B030-4014-B764-6E5F602273B2}">
      <dsp:nvSpPr>
        <dsp:cNvPr id="0" name=""/>
        <dsp:cNvSpPr/>
      </dsp:nvSpPr>
      <dsp:spPr>
        <a:xfrm>
          <a:off x="1972345" y="4706144"/>
          <a:ext cx="1350001" cy="585661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400" kern="1200" dirty="0" smtClean="0"/>
            <a:t>Stakeholder Engagement</a:t>
          </a:r>
          <a:endParaRPr lang="en-ZA" sz="1400" kern="1200" dirty="0"/>
        </a:p>
      </dsp:txBody>
      <dsp:txXfrm>
        <a:off x="1990356" y="4724155"/>
        <a:ext cx="1313979" cy="549639"/>
      </dsp:txXfrm>
    </dsp:sp>
    <dsp:sp modelId="{C85D60BC-22BC-4D99-8EA4-9DBB5BB4DD5E}">
      <dsp:nvSpPr>
        <dsp:cNvPr id="0" name=""/>
        <dsp:cNvSpPr/>
      </dsp:nvSpPr>
      <dsp:spPr>
        <a:xfrm>
          <a:off x="3522363" y="2932278"/>
          <a:ext cx="4949143" cy="2345822"/>
        </a:xfrm>
        <a:prstGeom prst="roundRect">
          <a:avLst>
            <a:gd name="adj" fmla="val 105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324086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200" kern="1200" dirty="0" smtClean="0"/>
            <a:t>Institutional Arrangements  </a:t>
          </a:r>
          <a:endParaRPr lang="en-ZA" sz="3200" kern="1200" dirty="0"/>
        </a:p>
      </dsp:txBody>
      <dsp:txXfrm>
        <a:off x="3594505" y="3004420"/>
        <a:ext cx="4804859" cy="2201538"/>
      </dsp:txXfrm>
    </dsp:sp>
    <dsp:sp modelId="{3C7A9C86-DAFB-4C2D-B7B3-12A3A933AC79}">
      <dsp:nvSpPr>
        <dsp:cNvPr id="0" name=""/>
        <dsp:cNvSpPr/>
      </dsp:nvSpPr>
      <dsp:spPr>
        <a:xfrm>
          <a:off x="3646092" y="3987898"/>
          <a:ext cx="1104253" cy="1055620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kern="1200" dirty="0" smtClean="0"/>
            <a:t>Resource Allocation Model</a:t>
          </a:r>
          <a:endParaRPr lang="en-ZA" sz="1200" kern="1200" dirty="0"/>
        </a:p>
      </dsp:txBody>
      <dsp:txXfrm>
        <a:off x="3678556" y="4020362"/>
        <a:ext cx="1039325" cy="990692"/>
      </dsp:txXfrm>
    </dsp:sp>
    <dsp:sp modelId="{75620F93-7868-4344-9E2C-412A0599C4B4}">
      <dsp:nvSpPr>
        <dsp:cNvPr id="0" name=""/>
        <dsp:cNvSpPr/>
      </dsp:nvSpPr>
      <dsp:spPr>
        <a:xfrm>
          <a:off x="4781761" y="3987898"/>
          <a:ext cx="1104253" cy="1055620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kern="1200" dirty="0" smtClean="0"/>
            <a:t>Internal Human Capacity </a:t>
          </a:r>
          <a:endParaRPr lang="en-ZA" sz="1200" kern="1200" dirty="0"/>
        </a:p>
      </dsp:txBody>
      <dsp:txXfrm>
        <a:off x="4814225" y="4020362"/>
        <a:ext cx="1039325" cy="990692"/>
      </dsp:txXfrm>
    </dsp:sp>
    <dsp:sp modelId="{B0941D26-21D1-4D74-9D96-1973695CF86A}">
      <dsp:nvSpPr>
        <dsp:cNvPr id="0" name=""/>
        <dsp:cNvSpPr/>
      </dsp:nvSpPr>
      <dsp:spPr>
        <a:xfrm>
          <a:off x="5917430" y="3987898"/>
          <a:ext cx="1291468" cy="1055620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kern="1200" dirty="0" smtClean="0"/>
            <a:t>Infrastructure, Technology &amp; Information</a:t>
          </a:r>
          <a:endParaRPr lang="en-ZA" sz="1200" kern="1200" dirty="0"/>
        </a:p>
      </dsp:txBody>
      <dsp:txXfrm>
        <a:off x="5949894" y="4020362"/>
        <a:ext cx="1226540" cy="990692"/>
      </dsp:txXfrm>
    </dsp:sp>
    <dsp:sp modelId="{B72CDF0B-3233-4A3F-B8A6-402A331FBC22}">
      <dsp:nvSpPr>
        <dsp:cNvPr id="0" name=""/>
        <dsp:cNvSpPr/>
      </dsp:nvSpPr>
      <dsp:spPr>
        <a:xfrm>
          <a:off x="7240314" y="3987898"/>
          <a:ext cx="1104253" cy="1055620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kern="1200" dirty="0" smtClean="0"/>
            <a:t>Organisational Structure</a:t>
          </a:r>
          <a:endParaRPr lang="en-ZA" sz="1200" kern="1200" dirty="0"/>
        </a:p>
      </dsp:txBody>
      <dsp:txXfrm>
        <a:off x="7272778" y="4020362"/>
        <a:ext cx="1039325" cy="9906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CC970-7DE3-4F88-ABF1-0AE3B201C08E}">
      <dsp:nvSpPr>
        <dsp:cNvPr id="0" name=""/>
        <dsp:cNvSpPr/>
      </dsp:nvSpPr>
      <dsp:spPr>
        <a:xfrm>
          <a:off x="1476313" y="53702"/>
          <a:ext cx="2577711" cy="25777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Mission</a:t>
          </a:r>
        </a:p>
      </dsp:txBody>
      <dsp:txXfrm>
        <a:off x="1820008" y="504801"/>
        <a:ext cx="1890321" cy="1159969"/>
      </dsp:txXfrm>
    </dsp:sp>
    <dsp:sp modelId="{1810B83E-56CD-4B95-A672-256A0B500386}">
      <dsp:nvSpPr>
        <dsp:cNvPr id="0" name=""/>
        <dsp:cNvSpPr/>
      </dsp:nvSpPr>
      <dsp:spPr>
        <a:xfrm>
          <a:off x="2406438" y="1664771"/>
          <a:ext cx="2577711" cy="2577711"/>
        </a:xfrm>
        <a:prstGeom prst="ellipse">
          <a:avLst/>
        </a:prstGeom>
        <a:solidFill>
          <a:schemeClr val="accent4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Student Success</a:t>
          </a:r>
        </a:p>
      </dsp:txBody>
      <dsp:txXfrm>
        <a:off x="3194788" y="2330680"/>
        <a:ext cx="1546626" cy="1417741"/>
      </dsp:txXfrm>
    </dsp:sp>
    <dsp:sp modelId="{25D1C656-72E3-40AD-A70D-07EBA22ACF27}">
      <dsp:nvSpPr>
        <dsp:cNvPr id="0" name=""/>
        <dsp:cNvSpPr/>
      </dsp:nvSpPr>
      <dsp:spPr>
        <a:xfrm>
          <a:off x="546189" y="1664771"/>
          <a:ext cx="2577711" cy="2577711"/>
        </a:xfrm>
        <a:prstGeom prst="ellipse">
          <a:avLst/>
        </a:prstGeom>
        <a:solidFill>
          <a:srgbClr val="92D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Institutional Arrangements </a:t>
          </a:r>
          <a:endParaRPr lang="en-US" sz="2000" kern="1200" dirty="0"/>
        </a:p>
      </dsp:txBody>
      <dsp:txXfrm>
        <a:off x="788924" y="2330680"/>
        <a:ext cx="1546626" cy="14177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C7402-C742-4676-B922-27E097B0B4CE}" type="datetimeFigureOut">
              <a:rPr lang="en-ZA" smtClean="0"/>
              <a:t>2017/11/28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3645A-EEC9-4B08-A9DC-8C9A6A498A5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9743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9B774-C318-4D3A-9CB2-5BFAB1D0B981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66829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9B774-C318-4D3A-9CB2-5BFAB1D0B981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6281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….. Period of relative drift and discontent…two resigned, one for personal impropriety and the other for unpopularity with students </a:t>
            </a:r>
          </a:p>
          <a:p>
            <a:endParaRPr lang="en-ZA" dirty="0"/>
          </a:p>
          <a:p>
            <a:r>
              <a:rPr lang="en-ZA" dirty="0" smtClean="0"/>
              <a:t>Terms marked brevity, student discontent and occasional tumult</a:t>
            </a:r>
          </a:p>
          <a:p>
            <a:endParaRPr lang="en-ZA" dirty="0" smtClean="0"/>
          </a:p>
          <a:p>
            <a:r>
              <a:rPr lang="en-ZA" dirty="0" smtClean="0"/>
              <a:t>the discontent spilled over. </a:t>
            </a:r>
          </a:p>
          <a:p>
            <a:endParaRPr lang="en-ZA" dirty="0" smtClean="0"/>
          </a:p>
          <a:p>
            <a:r>
              <a:rPr lang="en-ZA" dirty="0" smtClean="0"/>
              <a:t>expulsion of </a:t>
            </a:r>
            <a:r>
              <a:rPr lang="en-ZA" dirty="0"/>
              <a:t>s</a:t>
            </a:r>
            <a:r>
              <a:rPr lang="en-ZA" dirty="0" smtClean="0"/>
              <a:t>tudents </a:t>
            </a:r>
          </a:p>
          <a:p>
            <a:endParaRPr lang="en-ZA" dirty="0"/>
          </a:p>
          <a:p>
            <a:r>
              <a:rPr lang="en-ZA" dirty="0" smtClean="0"/>
              <a:t>The immediate cause … factional brawling was only the tip of an iceberg of dissatisfaction that had manifested itself for years in large-scale … fights and destructive pranks.</a:t>
            </a:r>
          </a:p>
          <a:p>
            <a:endParaRPr lang="en-ZA" dirty="0"/>
          </a:p>
          <a:p>
            <a:r>
              <a:rPr lang="en-ZA" dirty="0" smtClean="0"/>
              <a:t>(Christenson, C.C. &amp; Eyring, H.J. 2001. The Innovative University: changing the DNA of higher education from the inside out. San Francisco: Joss Bass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F0267E-14AB-440E-94BE-70EAD8D62146}" type="slidenum">
              <a:rPr lang="en-ZA" smtClean="0">
                <a:solidFill>
                  <a:prstClr val="black"/>
                </a:solidFill>
              </a:rPr>
              <a:pPr/>
              <a:t>4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626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9B774-C318-4D3A-9CB2-5BFAB1D0B981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14416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362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436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788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51575-FE31-4616-8BA1-1CC4F8E76236}" type="datetime1">
              <a:rPr lang="en-ZA" smtClean="0"/>
              <a:t>2017/11/28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C0F78-1A7C-439D-9529-360E7FD7599B}" type="slidenum">
              <a:rPr lang="en-ZA"/>
              <a:pPr>
                <a:defRPr/>
              </a:pPr>
              <a:t>‹#›</a:t>
            </a:fld>
            <a:endParaRPr lang="en-ZA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 bwMode="auto">
          <a:xfrm>
            <a:off x="796277" y="1423614"/>
            <a:ext cx="10800383" cy="114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ZA" dirty="0" smtClean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796275" y="2645272"/>
            <a:ext cx="10788070" cy="3089727"/>
          </a:xfrm>
        </p:spPr>
        <p:txBody>
          <a:bodyPr/>
          <a:lstStyle>
            <a:lvl1pPr>
              <a:defRPr sz="2268"/>
            </a:lvl1pPr>
            <a:lvl2pPr>
              <a:defRPr sz="2268"/>
            </a:lvl2pPr>
            <a:lvl3pPr>
              <a:defRPr sz="2268"/>
            </a:lvl3pPr>
            <a:lvl4pPr>
              <a:defRPr sz="2268"/>
            </a:lvl4pPr>
            <a:lvl5pPr>
              <a:defRPr sz="2268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18155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07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831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15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754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240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260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266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58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074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#_ENREF_2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08163"/>
            <a:ext cx="8864600" cy="1760537"/>
          </a:xfrm>
        </p:spPr>
        <p:txBody>
          <a:bodyPr>
            <a:normAutofit/>
          </a:bodyPr>
          <a:lstStyle/>
          <a:p>
            <a:r>
              <a:rPr lang="en-ZA" dirty="0" smtClean="0"/>
              <a:t>Enhancing Strategic Enrolment Management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6538"/>
            <a:ext cx="9144000" cy="550862"/>
          </a:xfrm>
        </p:spPr>
        <p:txBody>
          <a:bodyPr>
            <a:normAutofit/>
          </a:bodyPr>
          <a:lstStyle/>
          <a:p>
            <a:r>
              <a:rPr lang="en-ZA" sz="3200" dirty="0" smtClean="0"/>
              <a:t>CHE Codes of Good Practice Guide</a:t>
            </a:r>
            <a:endParaRPr lang="en-ZA" sz="32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9029700" y="5494338"/>
            <a:ext cx="2825750" cy="620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2800" i="1" dirty="0" smtClean="0"/>
              <a:t>SEM Team</a:t>
            </a:r>
            <a:endParaRPr lang="en-ZA" sz="2800" i="1" dirty="0"/>
          </a:p>
        </p:txBody>
      </p:sp>
    </p:spTree>
    <p:extLst>
      <p:ext uri="{BB962C8B-B14F-4D97-AF65-F5344CB8AC3E}">
        <p14:creationId xmlns:p14="http://schemas.microsoft.com/office/powerpoint/2010/main" val="262721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0400" cy="790575"/>
          </a:xfrm>
        </p:spPr>
        <p:txBody>
          <a:bodyPr>
            <a:normAutofit/>
          </a:bodyPr>
          <a:lstStyle/>
          <a:p>
            <a:r>
              <a:rPr lang="en-ZA" sz="3600" dirty="0" smtClean="0"/>
              <a:t>What </a:t>
            </a:r>
            <a:r>
              <a:rPr lang="en-ZA" sz="3600" dirty="0"/>
              <a:t>are the noteworthy things universities could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1983391"/>
              </p:ext>
            </p:extLst>
          </p:nvPr>
        </p:nvGraphicFramePr>
        <p:xfrm>
          <a:off x="838200" y="1772381"/>
          <a:ext cx="9892030" cy="162055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9892030">
                  <a:extLst>
                    <a:ext uri="{9D8B030D-6E8A-4147-A177-3AD203B41FA5}">
                      <a16:colId xmlns:a16="http://schemas.microsoft.com/office/drawing/2014/main" val="1884478811"/>
                    </a:ext>
                  </a:extLst>
                </a:gridCol>
              </a:tblGrid>
              <a:tr h="564915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2800" spc="100" dirty="0">
                          <a:effectLst/>
                        </a:rPr>
                        <a:t>Real-time data-driven decision making</a:t>
                      </a:r>
                      <a:endParaRPr lang="en-ZA" sz="2800" spc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8363653"/>
                  </a:ext>
                </a:extLst>
              </a:tr>
              <a:tr h="450589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2800" spc="100">
                          <a:effectLst/>
                        </a:rPr>
                        <a:t>Structured data analytics interface</a:t>
                      </a:r>
                      <a:endParaRPr lang="en-ZA" sz="2800" spc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254480"/>
                  </a:ext>
                </a:extLst>
              </a:tr>
              <a:tr h="564915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2800" spc="100" dirty="0">
                          <a:effectLst/>
                        </a:rPr>
                        <a:t>Nuanced approaches to new and continuing students</a:t>
                      </a:r>
                      <a:endParaRPr lang="en-ZA" sz="2800" spc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5862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463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700" y="403225"/>
            <a:ext cx="10820400" cy="790575"/>
          </a:xfrm>
        </p:spPr>
        <p:txBody>
          <a:bodyPr>
            <a:noAutofit/>
          </a:bodyPr>
          <a:lstStyle/>
          <a:p>
            <a:r>
              <a:rPr lang="en-ZA" sz="3600" dirty="0" smtClean="0"/>
              <a:t>What practices </a:t>
            </a:r>
            <a:r>
              <a:rPr lang="en-ZA" sz="3600" dirty="0"/>
              <a:t>are rare or absent in SA</a:t>
            </a:r>
            <a:r>
              <a:rPr lang="en-ZA" sz="3600" dirty="0" smtClean="0"/>
              <a:t>?</a:t>
            </a:r>
            <a:endParaRPr lang="en-ZA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9212352"/>
              </p:ext>
            </p:extLst>
          </p:nvPr>
        </p:nvGraphicFramePr>
        <p:xfrm>
          <a:off x="774700" y="1843372"/>
          <a:ext cx="10528300" cy="167452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528300">
                  <a:extLst>
                    <a:ext uri="{9D8B030D-6E8A-4147-A177-3AD203B41FA5}">
                      <a16:colId xmlns:a16="http://schemas.microsoft.com/office/drawing/2014/main" val="2130184980"/>
                    </a:ext>
                  </a:extLst>
                </a:gridCol>
              </a:tblGrid>
              <a:tr h="1116352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2800" spc="100">
                          <a:effectLst/>
                        </a:rPr>
                        <a:t>Personalised student experience is a key differentiator for universities. </a:t>
                      </a:r>
                      <a:endParaRPr lang="en-ZA" sz="2800" spc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7449563"/>
                  </a:ext>
                </a:extLst>
              </a:tr>
              <a:tr h="558176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2800" spc="100" dirty="0">
                          <a:effectLst/>
                        </a:rPr>
                        <a:t>Customer relations technologies (CRM)</a:t>
                      </a:r>
                      <a:endParaRPr lang="en-ZA" sz="2800" spc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915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188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381000"/>
            <a:ext cx="10515600" cy="1325563"/>
          </a:xfrm>
        </p:spPr>
        <p:txBody>
          <a:bodyPr>
            <a:normAutofit/>
          </a:bodyPr>
          <a:lstStyle/>
          <a:p>
            <a:r>
              <a:rPr lang="en-ZA" sz="3600" dirty="0" smtClean="0"/>
              <a:t>Concluding remarks</a:t>
            </a:r>
            <a:endParaRPr lang="en-Z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950" y="1706563"/>
            <a:ext cx="7969250" cy="4351338"/>
          </a:xfrm>
        </p:spPr>
        <p:txBody>
          <a:bodyPr/>
          <a:lstStyle/>
          <a:p>
            <a:pPr marL="514350" indent="-5143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ZA" dirty="0"/>
              <a:t>A systems approach may overcome the silo and uncoordinated practices in SEM as it begins with a goal, namely </a:t>
            </a:r>
            <a:r>
              <a:rPr lang="en-ZA" sz="3600" dirty="0"/>
              <a:t>student success</a:t>
            </a:r>
            <a:r>
              <a:rPr lang="en-ZA" dirty="0"/>
              <a:t>, and then defines the roles, responsibilities and interconnections between the key role-players towards the achievement of the stated goal. 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1983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365126"/>
            <a:ext cx="5733639" cy="806450"/>
          </a:xfrm>
        </p:spPr>
        <p:txBody>
          <a:bodyPr>
            <a:normAutofit fontScale="90000"/>
          </a:bodyPr>
          <a:lstStyle/>
          <a:p>
            <a:pPr>
              <a:spcBef>
                <a:spcPts val="544"/>
              </a:spcBef>
              <a:spcAft>
                <a:spcPts val="544"/>
              </a:spcAft>
            </a:pPr>
            <a:r>
              <a:rPr lang="en-ZA" sz="3200" dirty="0"/>
              <a:t>The </a:t>
            </a:r>
            <a:r>
              <a:rPr lang="en-ZA" dirty="0"/>
              <a:t>big</a:t>
            </a:r>
            <a:r>
              <a:rPr lang="en-ZA" sz="3200" dirty="0"/>
              <a:t> </a:t>
            </a:r>
            <a:r>
              <a:rPr lang="en-ZA" sz="3200" dirty="0" smtClean="0"/>
              <a:t>question </a:t>
            </a:r>
            <a:r>
              <a:rPr lang="en-ZA" sz="4000" dirty="0" smtClean="0"/>
              <a:t>1 (inside – out)</a:t>
            </a:r>
            <a:endParaRPr lang="en-ZA" sz="4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C0F78-1A7C-439D-9529-360E7FD7599B}" type="slidenum">
              <a:rPr lang="en-ZA" smtClean="0"/>
              <a:pPr/>
              <a:t>2</a:t>
            </a:fld>
            <a:endParaRPr lang="en-ZA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952943342"/>
              </p:ext>
            </p:extLst>
          </p:nvPr>
        </p:nvGraphicFramePr>
        <p:xfrm>
          <a:off x="4810125" y="1219200"/>
          <a:ext cx="5953125" cy="4914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ight Arrow 3"/>
          <p:cNvSpPr/>
          <p:nvPr/>
        </p:nvSpPr>
        <p:spPr>
          <a:xfrm>
            <a:off x="3492500" y="3208337"/>
            <a:ext cx="1631950" cy="9366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" name="Content Placeholder 10"/>
          <p:cNvSpPr txBox="1">
            <a:spLocks/>
          </p:cNvSpPr>
          <p:nvPr/>
        </p:nvSpPr>
        <p:spPr>
          <a:xfrm>
            <a:off x="577850" y="2720976"/>
            <a:ext cx="2622550" cy="220344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42520">
              <a:spcBef>
                <a:spcPts val="1633"/>
              </a:spcBef>
              <a:spcAft>
                <a:spcPts val="544"/>
              </a:spcAft>
              <a:buFont typeface="Arial" panose="020B0604020202020204" pitchFamily="34" charset="0"/>
              <a:buNone/>
            </a:pPr>
            <a:r>
              <a:rPr lang="en-ZA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our optimal enrolment size, shape and profile given</a:t>
            </a:r>
          </a:p>
          <a:p>
            <a:pPr>
              <a:spcBef>
                <a:spcPts val="544"/>
              </a:spcBef>
              <a:spcAft>
                <a:spcPts val="544"/>
              </a:spcAft>
            </a:pPr>
            <a:endParaRPr lang="en-ZA" sz="3200" dirty="0" smtClean="0"/>
          </a:p>
          <a:p>
            <a:pPr>
              <a:spcBef>
                <a:spcPts val="544"/>
              </a:spcBef>
              <a:spcAft>
                <a:spcPts val="544"/>
              </a:spcAft>
            </a:pPr>
            <a:endParaRPr lang="en-ZA" sz="3200" dirty="0" smtClean="0"/>
          </a:p>
          <a:p>
            <a:pPr>
              <a:spcBef>
                <a:spcPts val="544"/>
              </a:spcBef>
              <a:spcAft>
                <a:spcPts val="544"/>
              </a:spcAft>
            </a:pPr>
            <a:endParaRPr lang="en-ZA" sz="3200" dirty="0" smtClean="0"/>
          </a:p>
          <a:p>
            <a:pPr>
              <a:spcBef>
                <a:spcPts val="544"/>
              </a:spcBef>
              <a:spcAft>
                <a:spcPts val="544"/>
              </a:spcAft>
            </a:pPr>
            <a:endParaRPr lang="en-ZA" sz="3200" dirty="0"/>
          </a:p>
        </p:txBody>
      </p:sp>
    </p:spTree>
    <p:extLst>
      <p:ext uri="{BB962C8B-B14F-4D97-AF65-F5344CB8AC3E}">
        <p14:creationId xmlns:p14="http://schemas.microsoft.com/office/powerpoint/2010/main" val="364665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365126"/>
            <a:ext cx="3781425" cy="806450"/>
          </a:xfrm>
        </p:spPr>
        <p:txBody>
          <a:bodyPr>
            <a:normAutofit fontScale="90000"/>
          </a:bodyPr>
          <a:lstStyle/>
          <a:p>
            <a:pPr>
              <a:spcBef>
                <a:spcPts val="544"/>
              </a:spcBef>
              <a:spcAft>
                <a:spcPts val="544"/>
              </a:spcAft>
            </a:pPr>
            <a:r>
              <a:rPr lang="en-ZA" sz="3200" dirty="0"/>
              <a:t>The </a:t>
            </a:r>
            <a:r>
              <a:rPr lang="en-ZA" dirty="0"/>
              <a:t>big</a:t>
            </a:r>
            <a:r>
              <a:rPr lang="en-ZA" sz="3200" dirty="0"/>
              <a:t> </a:t>
            </a:r>
            <a:r>
              <a:rPr lang="en-ZA" sz="3200" dirty="0" smtClean="0"/>
              <a:t>question </a:t>
            </a:r>
            <a:r>
              <a:rPr lang="en-ZA" sz="4000" dirty="0" smtClean="0"/>
              <a:t>2 (</a:t>
            </a:r>
            <a:r>
              <a:rPr lang="en-ZA" dirty="0" smtClean="0"/>
              <a:t>outside </a:t>
            </a:r>
            <a:r>
              <a:rPr lang="en-ZA" sz="4000" dirty="0" smtClean="0"/>
              <a:t>– in)</a:t>
            </a:r>
            <a:endParaRPr lang="en-ZA" sz="4000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355601" y="2265364"/>
            <a:ext cx="2622550" cy="2203448"/>
          </a:xfrm>
        </p:spPr>
        <p:txBody>
          <a:bodyPr>
            <a:normAutofit fontScale="92500" lnSpcReduction="10000"/>
          </a:bodyPr>
          <a:lstStyle/>
          <a:p>
            <a:pPr marL="0" indent="-42520">
              <a:spcBef>
                <a:spcPts val="1633"/>
              </a:spcBef>
              <a:spcAft>
                <a:spcPts val="544"/>
              </a:spcAft>
              <a:buNone/>
            </a:pPr>
            <a:r>
              <a:rPr lang="en-ZA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we define our relationship with our student?</a:t>
            </a:r>
            <a:endParaRPr lang="en-ZA" sz="3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544"/>
              </a:spcBef>
              <a:spcAft>
                <a:spcPts val="544"/>
              </a:spcAft>
            </a:pPr>
            <a:endParaRPr lang="en-ZA" sz="3200" dirty="0"/>
          </a:p>
          <a:p>
            <a:pPr>
              <a:spcBef>
                <a:spcPts val="544"/>
              </a:spcBef>
              <a:spcAft>
                <a:spcPts val="544"/>
              </a:spcAft>
            </a:pPr>
            <a:endParaRPr lang="en-ZA" sz="3200" dirty="0"/>
          </a:p>
          <a:p>
            <a:pPr>
              <a:spcBef>
                <a:spcPts val="544"/>
              </a:spcBef>
              <a:spcAft>
                <a:spcPts val="544"/>
              </a:spcAft>
            </a:pPr>
            <a:endParaRPr lang="en-ZA" sz="3200" dirty="0"/>
          </a:p>
          <a:p>
            <a:pPr>
              <a:spcBef>
                <a:spcPts val="544"/>
              </a:spcBef>
              <a:spcAft>
                <a:spcPts val="544"/>
              </a:spcAft>
            </a:pPr>
            <a:endParaRPr lang="en-ZA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C0F78-1A7C-439D-9529-360E7FD7599B}" type="slidenum">
              <a:rPr lang="en-ZA" smtClean="0"/>
              <a:pPr/>
              <a:t>3</a:t>
            </a:fld>
            <a:endParaRPr lang="en-ZA"/>
          </a:p>
        </p:txBody>
      </p:sp>
      <p:pic>
        <p:nvPicPr>
          <p:cNvPr id="5122" name="Picture 2" descr="vuca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357" y="344915"/>
            <a:ext cx="3066136" cy="300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862" y="1069395"/>
            <a:ext cx="2741247" cy="2778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275" y="3621515"/>
            <a:ext cx="3162299" cy="31698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43" y="4518025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9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Box 15"/>
          <p:cNvSpPr txBox="1">
            <a:spLocks noChangeArrowheads="1"/>
          </p:cNvSpPr>
          <p:nvPr/>
        </p:nvSpPr>
        <p:spPr bwMode="auto">
          <a:xfrm>
            <a:off x="141288" y="351003"/>
            <a:ext cx="2817812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Calibri"/>
                <a:ea typeface="Trebuchet MS" pitchFamily="34" charset="0"/>
                <a:cs typeface="Trebuchet MS" pitchFamily="34" charset="0"/>
              </a:rPr>
              <a:t>Aligning </a:t>
            </a:r>
            <a:r>
              <a:rPr lang="en-US" sz="4400" b="1" dirty="0">
                <a:solidFill>
                  <a:prstClr val="black"/>
                </a:solidFill>
                <a:latin typeface="Calibri"/>
                <a:ea typeface="Trebuchet MS" pitchFamily="34" charset="0"/>
                <a:cs typeface="Trebuchet MS" pitchFamily="34" charset="0"/>
              </a:rPr>
              <a:t>planning</a:t>
            </a:r>
            <a:r>
              <a:rPr lang="en-US" sz="3200" b="1" dirty="0">
                <a:solidFill>
                  <a:prstClr val="black"/>
                </a:solidFill>
                <a:latin typeface="Calibri"/>
                <a:ea typeface="Trebuchet MS" pitchFamily="34" charset="0"/>
                <a:cs typeface="Trebuchet MS" pitchFamily="34" charset="0"/>
              </a:rPr>
              <a:t> </a:t>
            </a:r>
          </a:p>
        </p:txBody>
      </p:sp>
      <p:graphicFrame>
        <p:nvGraphicFramePr>
          <p:cNvPr id="25" name="Diagram 24"/>
          <p:cNvGraphicFramePr/>
          <p:nvPr>
            <p:extLst>
              <p:ext uri="{D42A27DB-BD31-4B8C-83A1-F6EECF244321}">
                <p14:modId xmlns:p14="http://schemas.microsoft.com/office/powerpoint/2010/main" val="1048986433"/>
              </p:ext>
            </p:extLst>
          </p:nvPr>
        </p:nvGraphicFramePr>
        <p:xfrm>
          <a:off x="2652324" y="637844"/>
          <a:ext cx="8917376" cy="5864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1210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365125"/>
            <a:ext cx="6096000" cy="873739"/>
          </a:xfrm>
        </p:spPr>
        <p:txBody>
          <a:bodyPr>
            <a:normAutofit fontScale="90000"/>
          </a:bodyPr>
          <a:lstStyle/>
          <a:p>
            <a:pPr>
              <a:spcBef>
                <a:spcPts val="544"/>
              </a:spcBef>
              <a:spcAft>
                <a:spcPts val="544"/>
              </a:spcAft>
            </a:pPr>
            <a:r>
              <a:rPr lang="en-ZA" sz="3200" dirty="0" smtClean="0"/>
              <a:t>A </a:t>
            </a:r>
            <a:r>
              <a:rPr lang="en-ZA" dirty="0" smtClean="0"/>
              <a:t>working definition </a:t>
            </a:r>
            <a:r>
              <a:rPr lang="en-ZA" sz="3200" dirty="0" smtClean="0"/>
              <a:t>of </a:t>
            </a:r>
            <a:r>
              <a:rPr lang="en-ZA" dirty="0" smtClean="0"/>
              <a:t>SEM</a:t>
            </a:r>
            <a:endParaRPr lang="en-ZA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677865" y="6324425"/>
            <a:ext cx="4609260" cy="371225"/>
          </a:xfrm>
        </p:spPr>
        <p:txBody>
          <a:bodyPr/>
          <a:lstStyle/>
          <a:p>
            <a:r>
              <a:rPr lang="en-ZA"/>
              <a:t>Core principles of SEM (adapted from Saint Louis University, 2015)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291207050"/>
              </p:ext>
            </p:extLst>
          </p:nvPr>
        </p:nvGraphicFramePr>
        <p:xfrm>
          <a:off x="6438900" y="1568039"/>
          <a:ext cx="5530339" cy="429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838200" y="1307667"/>
            <a:ext cx="56007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800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SEM is </a:t>
            </a:r>
            <a:r>
              <a:rPr lang="en-ZA" sz="2800" spc="1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en-ZA" sz="3600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strategic objective </a:t>
            </a:r>
            <a:r>
              <a:rPr lang="en-ZA" sz="2800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driven by the </a:t>
            </a:r>
            <a:r>
              <a:rPr lang="en-ZA" sz="3600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mission and purpose </a:t>
            </a:r>
            <a:r>
              <a:rPr lang="en-ZA" sz="2800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the institution, enabled by a </a:t>
            </a:r>
            <a:r>
              <a:rPr lang="en-ZA" sz="3600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holistic set of institutional arrangements</a:t>
            </a:r>
            <a:r>
              <a:rPr lang="en-ZA" sz="2800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which </a:t>
            </a:r>
            <a:r>
              <a:rPr lang="en-ZA" sz="2800" spc="1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</a:t>
            </a:r>
            <a:r>
              <a:rPr lang="en-ZA" sz="2800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ZA" sz="3600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nature of its relationship </a:t>
            </a:r>
            <a:r>
              <a:rPr lang="en-ZA" sz="2800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 its students with </a:t>
            </a:r>
            <a:r>
              <a:rPr lang="en-ZA" sz="4000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student success </a:t>
            </a:r>
            <a:r>
              <a:rPr lang="en-ZA" sz="2800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</a:t>
            </a:r>
            <a:r>
              <a:rPr lang="en-ZA" sz="2800" spc="1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key </a:t>
            </a:r>
            <a:r>
              <a:rPr lang="en-ZA" sz="2800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outcome. </a:t>
            </a:r>
            <a:endParaRPr lang="en-ZA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7982790" y="3816046"/>
            <a:ext cx="2754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400" dirty="0" smtClean="0"/>
              <a:t>Optimum enrolment</a:t>
            </a:r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280261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109200" cy="828675"/>
          </a:xfrm>
        </p:spPr>
        <p:txBody>
          <a:bodyPr/>
          <a:lstStyle/>
          <a:p>
            <a:r>
              <a:rPr lang="en-ZA" dirty="0" smtClean="0"/>
              <a:t>SEM Core concepts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93800"/>
            <a:ext cx="10807700" cy="5121276"/>
          </a:xfrm>
        </p:spPr>
        <p:txBody>
          <a:bodyPr>
            <a:normAutofit fontScale="92500"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ZA" dirty="0"/>
              <a:t>Mission driven (redefined, given the cataclysmic changes).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ZA" dirty="0"/>
              <a:t>Enrolment goals embedded in the strategic plan.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ZA" dirty="0"/>
              <a:t>Origins in the academic context and the PQM.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ZA" dirty="0" smtClean="0"/>
              <a:t>Prepares </a:t>
            </a:r>
            <a:r>
              <a:rPr lang="en-ZA" dirty="0"/>
              <a:t>students for rapid technological changes.  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ZA" dirty="0"/>
              <a:t>Premised on an institutional culture of student engagement and success.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ZA" dirty="0"/>
              <a:t>Dependencies on institutional capacity and external drivers 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ZA" dirty="0" smtClean="0"/>
              <a:t>Founded </a:t>
            </a:r>
            <a:r>
              <a:rPr lang="en-ZA" dirty="0"/>
              <a:t>upon an enhanced business capability </a:t>
            </a:r>
            <a:r>
              <a:rPr lang="en-ZA" dirty="0" smtClean="0"/>
              <a:t>model</a:t>
            </a:r>
            <a:endParaRPr lang="en-ZA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ZA" dirty="0" smtClean="0"/>
              <a:t>Key role-players engagement </a:t>
            </a:r>
            <a:r>
              <a:rPr lang="en-ZA" dirty="0"/>
              <a:t>and </a:t>
            </a:r>
            <a:r>
              <a:rPr lang="en-ZA" dirty="0" smtClean="0"/>
              <a:t>collaboration</a:t>
            </a:r>
            <a:endParaRPr lang="en-ZA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ZA" dirty="0" smtClean="0"/>
              <a:t>Data </a:t>
            </a:r>
            <a:r>
              <a:rPr lang="en-ZA" dirty="0"/>
              <a:t>driven decision-making and enhanced services. 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ZA" dirty="0" smtClean="0"/>
              <a:t>Underpinned </a:t>
            </a:r>
            <a:r>
              <a:rPr lang="en-ZA" dirty="0"/>
              <a:t>by institutional research </a:t>
            </a:r>
            <a:endParaRPr lang="en-ZA" dirty="0" smtClean="0"/>
          </a:p>
          <a:p>
            <a:pPr marL="0" lvl="0" indent="0" algn="r">
              <a:spcBef>
                <a:spcPts val="600"/>
              </a:spcBef>
              <a:spcAft>
                <a:spcPts val="600"/>
              </a:spcAft>
              <a:buNone/>
            </a:pPr>
            <a:endParaRPr lang="en-ZA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2446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109200" cy="828675"/>
          </a:xfrm>
        </p:spPr>
        <p:txBody>
          <a:bodyPr/>
          <a:lstStyle/>
          <a:p>
            <a:r>
              <a:rPr lang="en-ZA" dirty="0" smtClean="0"/>
              <a:t>A Systems tHINKING approach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274" y="2025649"/>
            <a:ext cx="4219575" cy="400367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ZA" dirty="0" smtClean="0"/>
              <a:t>systems </a:t>
            </a:r>
            <a:r>
              <a:rPr lang="en-ZA" dirty="0"/>
              <a:t>thinking begins with a goal and/or purpose, an exposition of the constituent elements or characteristics and the interconnections between the elements </a:t>
            </a:r>
            <a:r>
              <a:rPr lang="en-ZA" dirty="0" smtClean="0"/>
              <a:t>to incorporate </a:t>
            </a:r>
            <a:r>
              <a:rPr lang="en-ZA" dirty="0"/>
              <a:t>multiple </a:t>
            </a:r>
            <a:r>
              <a:rPr lang="en-ZA" dirty="0" smtClean="0"/>
              <a:t>perspectives</a:t>
            </a:r>
            <a:endParaRPr lang="en-ZA" dirty="0"/>
          </a:p>
        </p:txBody>
      </p:sp>
      <p:sp>
        <p:nvSpPr>
          <p:cNvPr id="4" name="Rectangle 3"/>
          <p:cNvSpPr/>
          <p:nvPr/>
        </p:nvSpPr>
        <p:spPr>
          <a:xfrm>
            <a:off x="5514975" y="1644649"/>
            <a:ext cx="6553200" cy="4234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ZA" sz="2400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incorporate multiple perspectives;</a:t>
            </a: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ZA" sz="2400" spc="100" dirty="0" smtClean="0">
                <a:latin typeface="Calibri" panose="020F0502020204030204" pitchFamily="34" charset="0"/>
                <a:ea typeface="Calibri" panose="020F0502020204030204" pitchFamily="34" charset="0"/>
                <a:cs typeface="TimesNewRoman"/>
              </a:rPr>
              <a:t>Wicked problems, fuzzy boundaries</a:t>
            </a:r>
            <a:endParaRPr lang="en-ZA" sz="2400" spc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ZA" sz="2400" spc="1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Diverse, loosely-coupled systems</a:t>
            </a:r>
            <a:endParaRPr lang="en-ZA" sz="2400" spc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ZA" sz="2400" spc="1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Inter- </a:t>
            </a:r>
            <a:r>
              <a:rPr lang="en-ZA" sz="2400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intra-relationships and dependencies;</a:t>
            </a: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ZA" sz="2400" spc="1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Complex </a:t>
            </a:r>
            <a:r>
              <a:rPr lang="en-ZA" sz="2400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system </a:t>
            </a:r>
            <a:r>
              <a:rPr lang="en-ZA" sz="2400" spc="1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behaviours</a:t>
            </a:r>
            <a:endParaRPr lang="en-ZA" sz="2400" spc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ZA" sz="2400" dirty="0">
                <a:latin typeface="Calibri" panose="020F0502020204030204" pitchFamily="34" charset="0"/>
                <a:ea typeface="Calibri" panose="020F0502020204030204" pitchFamily="34" charset="0"/>
                <a:cs typeface="TimesNewRomanPSMT"/>
              </a:rPr>
              <a:t>Reliably predict the impact of change to the system.</a:t>
            </a:r>
            <a:endParaRPr lang="en-ZA" sz="2400" spc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21525" y="6231242"/>
            <a:ext cx="2914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Arnold and Wade (</a:t>
            </a:r>
            <a:r>
              <a:rPr lang="en-ZA" spc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 action="ppaction://hlinkfile" tooltip="Arnold, 2015 #272"/>
              </a:rPr>
              <a:t>2015</a:t>
            </a:r>
            <a:r>
              <a:rPr lang="en-ZA" spc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1246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422275"/>
            <a:ext cx="10820400" cy="790575"/>
          </a:xfrm>
        </p:spPr>
        <p:txBody>
          <a:bodyPr>
            <a:normAutofit/>
          </a:bodyPr>
          <a:lstStyle/>
          <a:p>
            <a:r>
              <a:rPr lang="en-ZA" sz="3600" dirty="0"/>
              <a:t>What are the good things that all universities should do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942975" y="1479276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spc="100" dirty="0"/>
              <a:t>Executive management leadership 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spc="100" dirty="0"/>
              <a:t>SEM underpinned by social justice and transformation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spc="100" dirty="0"/>
              <a:t>A systems approach to SEM (integrated planning)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spc="100" dirty="0"/>
              <a:t>Comprehensive SEM Policy framework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spc="100" dirty="0"/>
              <a:t>Map the entire SEM value-chain and business capacity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spc="100" dirty="0"/>
              <a:t>Re-design services, functions and structures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spc="100" dirty="0"/>
              <a:t>Responsive monitoring system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spc="100" dirty="0"/>
              <a:t>“Gateway courses” informed by curricula and pedagogical principles</a:t>
            </a:r>
            <a:endParaRPr lang="en-ZA" spc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8173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0400" cy="790575"/>
          </a:xfrm>
        </p:spPr>
        <p:txBody>
          <a:bodyPr>
            <a:normAutofit/>
          </a:bodyPr>
          <a:lstStyle/>
          <a:p>
            <a:r>
              <a:rPr lang="en-ZA" sz="3600" dirty="0"/>
              <a:t>What are the desirable things for universities </a:t>
            </a:r>
            <a:r>
              <a:rPr lang="en-ZA" sz="3600" dirty="0" smtClean="0"/>
              <a:t>to do</a:t>
            </a:r>
            <a:endParaRPr lang="en-ZA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4261436"/>
              </p:ext>
            </p:extLst>
          </p:nvPr>
        </p:nvGraphicFramePr>
        <p:xfrm>
          <a:off x="965200" y="1332071"/>
          <a:ext cx="10325100" cy="505968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325100">
                  <a:extLst>
                    <a:ext uri="{9D8B030D-6E8A-4147-A177-3AD203B41FA5}">
                      <a16:colId xmlns:a16="http://schemas.microsoft.com/office/drawing/2014/main" val="3362139981"/>
                    </a:ext>
                  </a:extLst>
                </a:gridCol>
              </a:tblGrid>
              <a:tr h="365172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2800" spc="100" dirty="0">
                          <a:effectLst/>
                        </a:rPr>
                        <a:t>Adopt an holistic institutional perspective</a:t>
                      </a:r>
                      <a:endParaRPr lang="en-ZA" sz="2800" spc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1086369"/>
                  </a:ext>
                </a:extLst>
              </a:tr>
              <a:tr h="365172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2800" spc="100" dirty="0">
                          <a:effectLst/>
                        </a:rPr>
                        <a:t>Data capacity building workshops</a:t>
                      </a:r>
                      <a:endParaRPr lang="en-ZA" sz="2800" spc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9538190"/>
                  </a:ext>
                </a:extLst>
              </a:tr>
              <a:tr h="365172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2800" spc="100" dirty="0">
                          <a:effectLst/>
                        </a:rPr>
                        <a:t>Real-time student tracking system</a:t>
                      </a:r>
                      <a:endParaRPr lang="en-ZA" sz="2800" spc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9904115"/>
                  </a:ext>
                </a:extLst>
              </a:tr>
              <a:tr h="365172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2800" spc="100" dirty="0">
                          <a:effectLst/>
                        </a:rPr>
                        <a:t>Online applications and registration</a:t>
                      </a:r>
                      <a:endParaRPr lang="en-ZA" sz="2800" spc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3408547"/>
                  </a:ext>
                </a:extLst>
              </a:tr>
              <a:tr h="365172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2800" spc="100" dirty="0">
                          <a:effectLst/>
                        </a:rPr>
                        <a:t>Reliable and trustworthy data </a:t>
                      </a:r>
                      <a:endParaRPr lang="en-ZA" sz="2800" spc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2999043"/>
                  </a:ext>
                </a:extLst>
              </a:tr>
              <a:tr h="1454367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2800" spc="100" dirty="0">
                          <a:effectLst/>
                        </a:rPr>
                        <a:t>Seamless integration with Basic Education and </a:t>
                      </a:r>
                      <a:r>
                        <a:rPr lang="en-ZA" sz="2800" spc="100" dirty="0" smtClean="0">
                          <a:effectLst/>
                        </a:rPr>
                        <a:t>Industry</a:t>
                      </a:r>
                    </a:p>
                    <a:p>
                      <a:pPr marL="457200" indent="-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2800" spc="100" dirty="0" smtClean="0">
                          <a:effectLst/>
                        </a:rPr>
                        <a:t>Single </a:t>
                      </a:r>
                      <a:r>
                        <a:rPr lang="en-ZA" sz="2800" spc="100" dirty="0">
                          <a:effectLst/>
                        </a:rPr>
                        <a:t>access point to Admission, Registration, HEMIS Heads, Grads, Dropout</a:t>
                      </a:r>
                      <a:endParaRPr lang="en-ZA" sz="2800" spc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0631139"/>
                  </a:ext>
                </a:extLst>
              </a:tr>
              <a:tr h="299879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2800" spc="100">
                          <a:effectLst/>
                        </a:rPr>
                        <a:t>Data management teams and committees</a:t>
                      </a:r>
                      <a:endParaRPr lang="en-ZA" sz="2800" spc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9643056"/>
                  </a:ext>
                </a:extLst>
              </a:tr>
              <a:tr h="191431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2800" spc="100" dirty="0">
                          <a:effectLst/>
                        </a:rPr>
                        <a:t>Data dictionary</a:t>
                      </a:r>
                      <a:endParaRPr lang="en-ZA" sz="2800" spc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4373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36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1180</TotalTime>
  <Words>630</Words>
  <Application>Microsoft Office PowerPoint</Application>
  <PresentationFormat>Widescreen</PresentationFormat>
  <Paragraphs>107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TimesNewRoman</vt:lpstr>
      <vt:lpstr>TimesNewRomanPSMT</vt:lpstr>
      <vt:lpstr>Trebuchet MS</vt:lpstr>
      <vt:lpstr>Office Theme</vt:lpstr>
      <vt:lpstr>Enhancing Strategic Enrolment Management</vt:lpstr>
      <vt:lpstr>The big question 1 (inside – out)</vt:lpstr>
      <vt:lpstr>The big question 2 (outside – in)</vt:lpstr>
      <vt:lpstr>PowerPoint Presentation</vt:lpstr>
      <vt:lpstr>A working definition of SEM</vt:lpstr>
      <vt:lpstr>SEM Core concepts</vt:lpstr>
      <vt:lpstr>A Systems tHINKING approach</vt:lpstr>
      <vt:lpstr>What are the good things that all universities should do</vt:lpstr>
      <vt:lpstr>What are the desirable things for universities to do</vt:lpstr>
      <vt:lpstr>What are the noteworthy things universities could </vt:lpstr>
      <vt:lpstr>What practices are rare or absent in SA?</vt:lpstr>
      <vt:lpstr>Concluding remarks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Enhancing Enrolment Management</dc:title>
  <dc:creator>Dhaya Naidoo</dc:creator>
  <cp:lastModifiedBy>Dhaya Naidoo</cp:lastModifiedBy>
  <cp:revision>40</cp:revision>
  <dcterms:created xsi:type="dcterms:W3CDTF">2017-07-26T10:38:23Z</dcterms:created>
  <dcterms:modified xsi:type="dcterms:W3CDTF">2017-11-28T10:22:50Z</dcterms:modified>
</cp:coreProperties>
</file>