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sldIdLst>
    <p:sldId id="258" r:id="rId2"/>
    <p:sldId id="297" r:id="rId3"/>
    <p:sldId id="257" r:id="rId4"/>
    <p:sldId id="259" r:id="rId5"/>
    <p:sldId id="262" r:id="rId6"/>
    <p:sldId id="260" r:id="rId7"/>
    <p:sldId id="263" r:id="rId8"/>
    <p:sldId id="298" r:id="rId9"/>
    <p:sldId id="274" r:id="rId10"/>
    <p:sldId id="275" r:id="rId11"/>
    <p:sldId id="265" r:id="rId12"/>
    <p:sldId id="307" r:id="rId13"/>
    <p:sldId id="276" r:id="rId14"/>
    <p:sldId id="277" r:id="rId15"/>
    <p:sldId id="278" r:id="rId16"/>
    <p:sldId id="308" r:id="rId17"/>
    <p:sldId id="279" r:id="rId18"/>
    <p:sldId id="280" r:id="rId19"/>
    <p:sldId id="264" r:id="rId20"/>
    <p:sldId id="281" r:id="rId21"/>
    <p:sldId id="282" r:id="rId22"/>
    <p:sldId id="283" r:id="rId23"/>
    <p:sldId id="304" r:id="rId24"/>
    <p:sldId id="306" r:id="rId25"/>
    <p:sldId id="303" r:id="rId26"/>
    <p:sldId id="284" r:id="rId27"/>
    <p:sldId id="285" r:id="rId28"/>
    <p:sldId id="301" r:id="rId29"/>
    <p:sldId id="300" r:id="rId30"/>
    <p:sldId id="299" r:id="rId31"/>
    <p:sldId id="286" r:id="rId32"/>
    <p:sldId id="267" r:id="rId33"/>
    <p:sldId id="268" r:id="rId34"/>
    <p:sldId id="269" r:id="rId35"/>
    <p:sldId id="270" r:id="rId36"/>
    <p:sldId id="271" r:id="rId37"/>
    <p:sldId id="272" r:id="rId38"/>
    <p:sldId id="273" r:id="rId39"/>
    <p:sldId id="266" r:id="rId40"/>
    <p:sldId id="287" r:id="rId41"/>
    <p:sldId id="288" r:id="rId42"/>
    <p:sldId id="289" r:id="rId43"/>
    <p:sldId id="296" r:id="rId44"/>
    <p:sldId id="290" r:id="rId45"/>
    <p:sldId id="294" r:id="rId46"/>
    <p:sldId id="291" r:id="rId47"/>
    <p:sldId id="292" r:id="rId48"/>
    <p:sldId id="293"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81" d="100"/>
          <a:sy n="81" d="100"/>
        </p:scale>
        <p:origin x="-288" y="21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t>11/28/2017</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4531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43892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60402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75126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59846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91220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28842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993311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8249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92041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90680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16457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06413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34860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41880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76110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11/28/2017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55162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11/28/2017</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55922108"/>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ohiolink.ed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6393" y="1066800"/>
            <a:ext cx="8791575" cy="2173531"/>
          </a:xfrm>
        </p:spPr>
        <p:txBody>
          <a:bodyPr>
            <a:normAutofit/>
          </a:bodyPr>
          <a:lstStyle/>
          <a:p>
            <a:pPr algn="ctr"/>
            <a:r>
              <a:rPr lang="en-GB" b="1" dirty="0" smtClean="0"/>
              <a:t>Code </a:t>
            </a:r>
            <a:r>
              <a:rPr lang="en-GB" b="1" dirty="0"/>
              <a:t>of Good </a:t>
            </a:r>
            <a:r>
              <a:rPr lang="en-GB" b="1" dirty="0" smtClean="0"/>
              <a:t>Practice</a:t>
            </a:r>
            <a:br>
              <a:rPr lang="en-GB" b="1" dirty="0" smtClean="0"/>
            </a:br>
            <a:r>
              <a:rPr lang="en-GB" b="1" dirty="0" smtClean="0"/>
              <a:t>A </a:t>
            </a:r>
            <a:r>
              <a:rPr lang="en-GB" b="1" dirty="0"/>
              <a:t>practical guide</a:t>
            </a:r>
            <a:r>
              <a:rPr lang="en-ZA" dirty="0"/>
              <a:t/>
            </a:r>
            <a:br>
              <a:rPr lang="en-ZA" dirty="0"/>
            </a:br>
            <a:endParaRPr lang="en-ZA" dirty="0"/>
          </a:p>
        </p:txBody>
      </p:sp>
      <p:sp>
        <p:nvSpPr>
          <p:cNvPr id="3" name="Subtitle 2"/>
          <p:cNvSpPr>
            <a:spLocks noGrp="1"/>
          </p:cNvSpPr>
          <p:nvPr>
            <p:ph type="subTitle" idx="1"/>
          </p:nvPr>
        </p:nvSpPr>
        <p:spPr>
          <a:xfrm>
            <a:off x="2321901" y="3320683"/>
            <a:ext cx="8791575" cy="2962885"/>
          </a:xfrm>
        </p:spPr>
        <p:txBody>
          <a:bodyPr>
            <a:normAutofit/>
          </a:bodyPr>
          <a:lstStyle/>
          <a:p>
            <a:pPr algn="ctr"/>
            <a:r>
              <a:rPr lang="en-GB" sz="3200" b="1" dirty="0">
                <a:solidFill>
                  <a:schemeClr val="tx1"/>
                </a:solidFill>
              </a:rPr>
              <a:t>Focus Area 3: </a:t>
            </a:r>
            <a:endParaRPr lang="en-GB" sz="3200" b="1" dirty="0" smtClean="0">
              <a:solidFill>
                <a:schemeClr val="tx1"/>
              </a:solidFill>
            </a:endParaRPr>
          </a:p>
          <a:p>
            <a:pPr algn="ctr"/>
            <a:r>
              <a:rPr lang="en-GB" sz="3200" b="1" dirty="0" smtClean="0">
                <a:solidFill>
                  <a:schemeClr val="tx1"/>
                </a:solidFill>
              </a:rPr>
              <a:t>Enhancing </a:t>
            </a:r>
            <a:r>
              <a:rPr lang="en-GB" sz="3200" b="1" dirty="0">
                <a:solidFill>
                  <a:schemeClr val="tx1"/>
                </a:solidFill>
              </a:rPr>
              <a:t>the learning </a:t>
            </a:r>
            <a:r>
              <a:rPr lang="en-GB" sz="3200" b="1" dirty="0" smtClean="0">
                <a:solidFill>
                  <a:schemeClr val="tx1"/>
                </a:solidFill>
              </a:rPr>
              <a:t>environment</a:t>
            </a:r>
            <a:endParaRPr lang="en-GB" sz="3200" b="1" dirty="0" smtClean="0">
              <a:solidFill>
                <a:schemeClr val="tx1"/>
              </a:solidFill>
            </a:endParaRPr>
          </a:p>
        </p:txBody>
      </p:sp>
    </p:spTree>
    <p:extLst>
      <p:ext uri="{BB962C8B-B14F-4D97-AF65-F5344CB8AC3E}">
        <p14:creationId xmlns:p14="http://schemas.microsoft.com/office/powerpoint/2010/main" val="25669109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5536" y="372334"/>
            <a:ext cx="9905998" cy="1478570"/>
          </a:xfrm>
        </p:spPr>
        <p:txBody>
          <a:bodyPr>
            <a:normAutofit/>
          </a:bodyPr>
          <a:lstStyle/>
          <a:p>
            <a:r>
              <a:rPr lang="en-US" sz="3200" b="1" dirty="0"/>
              <a:t>Noteworthy Practices</a:t>
            </a:r>
            <a:r>
              <a:rPr lang="en-ZA" b="1" dirty="0"/>
              <a:t/>
            </a:r>
            <a:br>
              <a:rPr lang="en-ZA" b="1" dirty="0"/>
            </a:br>
            <a:endParaRPr lang="en-ZA" dirty="0"/>
          </a:p>
        </p:txBody>
      </p:sp>
      <p:sp>
        <p:nvSpPr>
          <p:cNvPr id="3" name="Content Placeholder 2"/>
          <p:cNvSpPr>
            <a:spLocks noGrp="1"/>
          </p:cNvSpPr>
          <p:nvPr>
            <p:ph idx="1"/>
          </p:nvPr>
        </p:nvSpPr>
        <p:spPr>
          <a:xfrm>
            <a:off x="1246920" y="1570892"/>
            <a:ext cx="9905999" cy="4419599"/>
          </a:xfrm>
        </p:spPr>
        <p:txBody>
          <a:bodyPr>
            <a:normAutofit fontScale="92500" lnSpcReduction="10000"/>
          </a:bodyPr>
          <a:lstStyle/>
          <a:p>
            <a:r>
              <a:rPr lang="en-GB" sz="2800" dirty="0"/>
              <a:t>Design of specialised spaces</a:t>
            </a:r>
          </a:p>
          <a:p>
            <a:pPr lvl="1"/>
            <a:r>
              <a:rPr lang="en-ZA" sz="2400" dirty="0" err="1"/>
              <a:t>UniZulu</a:t>
            </a:r>
            <a:r>
              <a:rPr lang="en-ZA" sz="2400" dirty="0"/>
              <a:t> - Simulation laboratory for nursing students</a:t>
            </a:r>
          </a:p>
          <a:p>
            <a:pPr lvl="1"/>
            <a:r>
              <a:rPr lang="en-ZA" sz="2400" dirty="0"/>
              <a:t>UJ -  ‘Resolution Circle’ where engineering students do some of their </a:t>
            </a:r>
            <a:r>
              <a:rPr lang="en-ZA" sz="2400" dirty="0" smtClean="0"/>
              <a:t>WIL</a:t>
            </a:r>
          </a:p>
          <a:p>
            <a:pPr marL="457200" lvl="1" indent="0">
              <a:buNone/>
            </a:pPr>
            <a:endParaRPr lang="en-ZA" sz="2400" dirty="0"/>
          </a:p>
          <a:p>
            <a:r>
              <a:rPr lang="en-GB" sz="2800" dirty="0"/>
              <a:t>Learning spaces in residences are available to non-resident students</a:t>
            </a:r>
          </a:p>
          <a:p>
            <a:pPr lvl="1"/>
            <a:r>
              <a:rPr lang="en-GB" sz="2600" dirty="0"/>
              <a:t>Stellenbosch University - </a:t>
            </a:r>
            <a:r>
              <a:rPr lang="en-ZA" sz="2600" dirty="0"/>
              <a:t>non-resident students can use study spaces in student residences</a:t>
            </a:r>
          </a:p>
          <a:p>
            <a:pPr lvl="1"/>
            <a:r>
              <a:rPr lang="en-ZA" sz="2600" dirty="0"/>
              <a:t>Creation of ‘clusters’ to accommodate day and private students – provision of meals and study areas</a:t>
            </a:r>
          </a:p>
          <a:p>
            <a:endParaRPr lang="en-ZA" dirty="0"/>
          </a:p>
        </p:txBody>
      </p:sp>
    </p:spTree>
    <p:extLst>
      <p:ext uri="{BB962C8B-B14F-4D97-AF65-F5344CB8AC3E}">
        <p14:creationId xmlns:p14="http://schemas.microsoft.com/office/powerpoint/2010/main" val="20412220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6921" y="688856"/>
            <a:ext cx="9905998" cy="1175113"/>
          </a:xfrm>
        </p:spPr>
        <p:txBody>
          <a:bodyPr>
            <a:normAutofit fontScale="90000"/>
          </a:bodyPr>
          <a:lstStyle/>
          <a:p>
            <a:r>
              <a:rPr lang="en-GB" b="1" dirty="0" smtClean="0"/>
              <a:t>B.  Learning </a:t>
            </a:r>
            <a:r>
              <a:rPr lang="en-GB" b="1" dirty="0"/>
              <a:t>ICT Infrastructure, access and </a:t>
            </a:r>
            <a:r>
              <a:rPr lang="en-GB" b="1" dirty="0" smtClean="0"/>
              <a:t> support</a:t>
            </a:r>
            <a:r>
              <a:rPr lang="en-ZA" b="1" dirty="0"/>
              <a:t/>
            </a:r>
            <a:br>
              <a:rPr lang="en-ZA" b="1" dirty="0"/>
            </a:br>
            <a:endParaRPr lang="en-ZA" dirty="0"/>
          </a:p>
        </p:txBody>
      </p:sp>
      <p:sp>
        <p:nvSpPr>
          <p:cNvPr id="3" name="Content Placeholder 2"/>
          <p:cNvSpPr>
            <a:spLocks noGrp="1"/>
          </p:cNvSpPr>
          <p:nvPr>
            <p:ph idx="1"/>
          </p:nvPr>
        </p:nvSpPr>
        <p:spPr>
          <a:xfrm>
            <a:off x="1383323" y="1711569"/>
            <a:ext cx="9929445" cy="4958861"/>
          </a:xfrm>
        </p:spPr>
        <p:txBody>
          <a:bodyPr>
            <a:normAutofit fontScale="92500" lnSpcReduction="20000"/>
          </a:bodyPr>
          <a:lstStyle/>
          <a:p>
            <a:r>
              <a:rPr lang="en-GB" dirty="0"/>
              <a:t>Higher </a:t>
            </a:r>
            <a:r>
              <a:rPr lang="en-GB" dirty="0" smtClean="0"/>
              <a:t>Education </a:t>
            </a:r>
            <a:r>
              <a:rPr lang="en-GB" dirty="0"/>
              <a:t>has become more and more </a:t>
            </a:r>
            <a:r>
              <a:rPr lang="en-GB" b="1" dirty="0"/>
              <a:t>dependent on ICT </a:t>
            </a:r>
            <a:r>
              <a:rPr lang="en-GB" dirty="0"/>
              <a:t>as it is a facilitator of knowledge creation and </a:t>
            </a:r>
            <a:r>
              <a:rPr lang="en-GB" dirty="0" smtClean="0"/>
              <a:t>communication</a:t>
            </a:r>
          </a:p>
          <a:p>
            <a:r>
              <a:rPr lang="en-GB" dirty="0" smtClean="0"/>
              <a:t>ICT </a:t>
            </a:r>
            <a:r>
              <a:rPr lang="en-GB" dirty="0"/>
              <a:t>has become crucial in the </a:t>
            </a:r>
            <a:r>
              <a:rPr lang="en-GB" b="1" dirty="0"/>
              <a:t>support, sustainability and growth </a:t>
            </a:r>
            <a:r>
              <a:rPr lang="en-GB" dirty="0"/>
              <a:t>of higher education </a:t>
            </a:r>
            <a:r>
              <a:rPr lang="en-GB" dirty="0" smtClean="0"/>
              <a:t>institutions </a:t>
            </a:r>
            <a:r>
              <a:rPr lang="en-GB" dirty="0"/>
              <a:t>(King III Code, </a:t>
            </a:r>
            <a:r>
              <a:rPr lang="en-GB" dirty="0" smtClean="0"/>
              <a:t>2009)</a:t>
            </a:r>
          </a:p>
          <a:p>
            <a:r>
              <a:rPr lang="en-GB" dirty="0"/>
              <a:t>I</a:t>
            </a:r>
            <a:r>
              <a:rPr lang="en-ZA" dirty="0" smtClean="0"/>
              <a:t>CT </a:t>
            </a:r>
            <a:r>
              <a:rPr lang="en-ZA" dirty="0"/>
              <a:t>Infrastructure, access and support </a:t>
            </a:r>
            <a:r>
              <a:rPr lang="en-ZA" dirty="0" smtClean="0"/>
              <a:t>for </a:t>
            </a:r>
            <a:r>
              <a:rPr lang="en-ZA" dirty="0"/>
              <a:t>higher </a:t>
            </a:r>
            <a:r>
              <a:rPr lang="en-ZA" dirty="0" smtClean="0"/>
              <a:t>education – </a:t>
            </a:r>
            <a:r>
              <a:rPr lang="en-ZA" b="1" dirty="0" smtClean="0"/>
              <a:t>still unequal </a:t>
            </a:r>
            <a:r>
              <a:rPr lang="en-ZA" dirty="0" smtClean="0"/>
              <a:t>– impact on student success rates</a:t>
            </a:r>
          </a:p>
          <a:p>
            <a:r>
              <a:rPr lang="en-ZA" dirty="0"/>
              <a:t>D</a:t>
            </a:r>
            <a:r>
              <a:rPr lang="en-ZA" dirty="0" smtClean="0"/>
              <a:t>igital </a:t>
            </a:r>
            <a:r>
              <a:rPr lang="en-ZA" dirty="0"/>
              <a:t>fluency </a:t>
            </a:r>
            <a:r>
              <a:rPr lang="en-ZA" b="1" dirty="0"/>
              <a:t>extends beyond </a:t>
            </a:r>
            <a:r>
              <a:rPr lang="en-ZA" dirty="0"/>
              <a:t>the mere understanding of how to use </a:t>
            </a:r>
            <a:r>
              <a:rPr lang="en-ZA" dirty="0" smtClean="0"/>
              <a:t>technology</a:t>
            </a:r>
          </a:p>
          <a:p>
            <a:r>
              <a:rPr lang="en-ZA" dirty="0"/>
              <a:t>T</a:t>
            </a:r>
            <a:r>
              <a:rPr lang="en-ZA" dirty="0" smtClean="0"/>
              <a:t>raining </a:t>
            </a:r>
            <a:r>
              <a:rPr lang="en-ZA" dirty="0"/>
              <a:t>provided should also aim towards generating a deeper understanding of digital environments, </a:t>
            </a:r>
            <a:r>
              <a:rPr lang="en-ZA" b="1" dirty="0"/>
              <a:t>enabling intuitive adaptation </a:t>
            </a:r>
            <a:r>
              <a:rPr lang="en-ZA" dirty="0"/>
              <a:t>to new contexts and </a:t>
            </a:r>
            <a:r>
              <a:rPr lang="en-ZA" b="1" dirty="0"/>
              <a:t>co-creation </a:t>
            </a:r>
            <a:r>
              <a:rPr lang="en-ZA" dirty="0"/>
              <a:t>of content with </a:t>
            </a:r>
            <a:r>
              <a:rPr lang="en-ZA" dirty="0" smtClean="0"/>
              <a:t>others</a:t>
            </a:r>
            <a:r>
              <a:rPr lang="en-ZA" dirty="0"/>
              <a:t> </a:t>
            </a:r>
            <a:r>
              <a:rPr lang="da-DK" dirty="0" smtClean="0"/>
              <a:t>(Adams </a:t>
            </a:r>
            <a:r>
              <a:rPr lang="da-DK" dirty="0"/>
              <a:t>Becker et al. 2017:2</a:t>
            </a:r>
            <a:r>
              <a:rPr lang="da-DK" dirty="0" smtClean="0"/>
              <a:t>)</a:t>
            </a:r>
          </a:p>
          <a:p>
            <a:r>
              <a:rPr lang="en-ZA" dirty="0"/>
              <a:t>Increased reliability on ICT infrastructure -</a:t>
            </a:r>
            <a:r>
              <a:rPr lang="en-ZA" dirty="0" smtClean="0"/>
              <a:t> </a:t>
            </a:r>
            <a:r>
              <a:rPr lang="en-ZA" dirty="0"/>
              <a:t>brings with it an </a:t>
            </a:r>
            <a:r>
              <a:rPr lang="en-ZA" b="1" dirty="0"/>
              <a:t>increase in responsibility and accountability to institutions </a:t>
            </a:r>
          </a:p>
        </p:txBody>
      </p:sp>
    </p:spTree>
    <p:extLst>
      <p:ext uri="{BB962C8B-B14F-4D97-AF65-F5344CB8AC3E}">
        <p14:creationId xmlns:p14="http://schemas.microsoft.com/office/powerpoint/2010/main" val="15034907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2428" y="724027"/>
            <a:ext cx="9905998" cy="635852"/>
          </a:xfrm>
        </p:spPr>
        <p:txBody>
          <a:bodyPr>
            <a:normAutofit fontScale="90000"/>
          </a:bodyPr>
          <a:lstStyle/>
          <a:p>
            <a:r>
              <a:rPr lang="en-ZA" sz="3200" b="1" dirty="0" smtClean="0"/>
              <a:t>Risks &amp; Governance</a:t>
            </a:r>
            <a:r>
              <a:rPr lang="en-ZA" b="1" dirty="0"/>
              <a:t/>
            </a:r>
            <a:br>
              <a:rPr lang="en-ZA" b="1" dirty="0"/>
            </a:br>
            <a:endParaRPr lang="en-ZA" dirty="0"/>
          </a:p>
        </p:txBody>
      </p:sp>
      <p:sp>
        <p:nvSpPr>
          <p:cNvPr id="3" name="Content Placeholder 2"/>
          <p:cNvSpPr>
            <a:spLocks noGrp="1"/>
          </p:cNvSpPr>
          <p:nvPr>
            <p:ph idx="1"/>
          </p:nvPr>
        </p:nvSpPr>
        <p:spPr>
          <a:xfrm>
            <a:off x="1383323" y="1359877"/>
            <a:ext cx="9929445" cy="5310553"/>
          </a:xfrm>
        </p:spPr>
        <p:txBody>
          <a:bodyPr>
            <a:normAutofit/>
          </a:bodyPr>
          <a:lstStyle/>
          <a:p>
            <a:r>
              <a:rPr lang="en-ZA" dirty="0"/>
              <a:t>R</a:t>
            </a:r>
            <a:r>
              <a:rPr lang="en-ZA" dirty="0" smtClean="0"/>
              <a:t>isks </a:t>
            </a:r>
            <a:r>
              <a:rPr lang="en-ZA" dirty="0"/>
              <a:t>involved in ICT have become </a:t>
            </a:r>
            <a:r>
              <a:rPr lang="en-ZA" dirty="0" smtClean="0"/>
              <a:t>significant</a:t>
            </a:r>
          </a:p>
          <a:p>
            <a:r>
              <a:rPr lang="en-ZA" dirty="0" smtClean="0"/>
              <a:t>ICT </a:t>
            </a:r>
            <a:r>
              <a:rPr lang="en-ZA" dirty="0"/>
              <a:t>governance has been dealt with in detail in the King III Code for the first </a:t>
            </a:r>
            <a:r>
              <a:rPr lang="en-ZA" dirty="0" smtClean="0"/>
              <a:t>time – various standards and codes of practice</a:t>
            </a:r>
          </a:p>
          <a:p>
            <a:r>
              <a:rPr lang="en-ZA" dirty="0"/>
              <a:t>T</a:t>
            </a:r>
            <a:r>
              <a:rPr lang="en-ZA" dirty="0" smtClean="0"/>
              <a:t>ight </a:t>
            </a:r>
            <a:r>
              <a:rPr lang="en-ZA" dirty="0"/>
              <a:t>linkage between ICT and organizational processes </a:t>
            </a:r>
            <a:r>
              <a:rPr lang="en-ZA" dirty="0" smtClean="0"/>
              <a:t>- ICT </a:t>
            </a:r>
            <a:r>
              <a:rPr lang="en-ZA" dirty="0"/>
              <a:t>unit cannot bear sole or even primary responsibility for the effective use of </a:t>
            </a:r>
            <a:r>
              <a:rPr lang="en-ZA" dirty="0" smtClean="0"/>
              <a:t>ICT</a:t>
            </a:r>
          </a:p>
          <a:p>
            <a:r>
              <a:rPr lang="en-ZA" dirty="0" smtClean="0"/>
              <a:t>ICT </a:t>
            </a:r>
            <a:r>
              <a:rPr lang="en-ZA" dirty="0"/>
              <a:t>is thus an increasingly important organizational </a:t>
            </a:r>
            <a:r>
              <a:rPr lang="en-ZA" dirty="0" smtClean="0"/>
              <a:t>competency – leaders across the institution (</a:t>
            </a:r>
            <a:r>
              <a:rPr lang="en-ZA" dirty="0"/>
              <a:t>Weill &amp; Ross, 2004, p. 3</a:t>
            </a:r>
            <a:r>
              <a:rPr lang="en-ZA" dirty="0" smtClean="0"/>
              <a:t>)</a:t>
            </a:r>
          </a:p>
          <a:p>
            <a:r>
              <a:rPr lang="en-ZA" b="1" dirty="0" smtClean="0"/>
              <a:t>NB</a:t>
            </a:r>
            <a:r>
              <a:rPr lang="en-ZA" dirty="0" smtClean="0"/>
              <a:t>: Student </a:t>
            </a:r>
            <a:r>
              <a:rPr lang="en-ZA" dirty="0"/>
              <a:t>systems used in the public higher education environment cover all aspects of student administration from registration to examination, finance and even residence </a:t>
            </a:r>
            <a:r>
              <a:rPr lang="en-ZA" dirty="0" smtClean="0"/>
              <a:t>administration</a:t>
            </a:r>
            <a:endParaRPr lang="en-ZA" dirty="0"/>
          </a:p>
        </p:txBody>
      </p:sp>
    </p:spTree>
    <p:extLst>
      <p:ext uri="{BB962C8B-B14F-4D97-AF65-F5344CB8AC3E}">
        <p14:creationId xmlns:p14="http://schemas.microsoft.com/office/powerpoint/2010/main" val="3886474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8305" y="606795"/>
            <a:ext cx="9905998" cy="612405"/>
          </a:xfrm>
        </p:spPr>
        <p:txBody>
          <a:bodyPr>
            <a:normAutofit/>
          </a:bodyPr>
          <a:lstStyle/>
          <a:p>
            <a:pPr lvl="1"/>
            <a:r>
              <a:rPr lang="en-US" sz="3200" b="1" dirty="0" smtClean="0">
                <a:solidFill>
                  <a:schemeClr val="tx1"/>
                </a:solidFill>
                <a:latin typeface="+mj-lt"/>
              </a:rPr>
              <a:t>GUIDING PRINCIPLES</a:t>
            </a:r>
            <a:endParaRPr lang="en-ZA" sz="3200" b="1" dirty="0">
              <a:solidFill>
                <a:schemeClr val="tx1"/>
              </a:solidFill>
              <a:latin typeface="+mj-lt"/>
            </a:endParaRPr>
          </a:p>
        </p:txBody>
      </p:sp>
      <p:sp>
        <p:nvSpPr>
          <p:cNvPr id="3" name="Content Placeholder 2"/>
          <p:cNvSpPr>
            <a:spLocks noGrp="1"/>
          </p:cNvSpPr>
          <p:nvPr>
            <p:ph idx="1"/>
          </p:nvPr>
        </p:nvSpPr>
        <p:spPr>
          <a:xfrm>
            <a:off x="1242646" y="1348153"/>
            <a:ext cx="9804765" cy="5193323"/>
          </a:xfrm>
        </p:spPr>
        <p:txBody>
          <a:bodyPr>
            <a:normAutofit fontScale="92500"/>
          </a:bodyPr>
          <a:lstStyle/>
          <a:p>
            <a:pPr marL="0" lvl="0" indent="0" algn="ctr">
              <a:buNone/>
            </a:pPr>
            <a:r>
              <a:rPr lang="en-ZA" dirty="0"/>
              <a:t>I</a:t>
            </a:r>
            <a:r>
              <a:rPr lang="en-ZA" dirty="0" smtClean="0"/>
              <a:t>CT </a:t>
            </a:r>
            <a:r>
              <a:rPr lang="en-ZA" dirty="0"/>
              <a:t>infrastructure, access and support activities that contribute to t</a:t>
            </a:r>
            <a:r>
              <a:rPr lang="en-ZA" dirty="0" smtClean="0"/>
              <a:t>eaching &amp; learning can be categorised into governance</a:t>
            </a:r>
            <a:r>
              <a:rPr lang="en-ZA" dirty="0"/>
              <a:t>, infrastructure, services and support </a:t>
            </a:r>
            <a:r>
              <a:rPr lang="en-ZA" dirty="0" smtClean="0"/>
              <a:t>facets – dependent on one another</a:t>
            </a:r>
            <a:endParaRPr lang="en-GB" dirty="0" smtClean="0"/>
          </a:p>
          <a:p>
            <a:pPr lvl="0"/>
            <a:r>
              <a:rPr lang="en-GB" dirty="0" smtClean="0"/>
              <a:t>Reliable </a:t>
            </a:r>
            <a:r>
              <a:rPr lang="en-GB" dirty="0"/>
              <a:t>and sustainable infrastructure and resources that support the TAL initiatives</a:t>
            </a:r>
            <a:endParaRPr lang="en-ZA" dirty="0"/>
          </a:p>
          <a:p>
            <a:pPr lvl="0"/>
            <a:r>
              <a:rPr lang="en-GB" dirty="0"/>
              <a:t>Good governance and conformance to relevant legislation</a:t>
            </a:r>
            <a:endParaRPr lang="en-ZA" dirty="0"/>
          </a:p>
          <a:p>
            <a:pPr lvl="0"/>
            <a:r>
              <a:rPr lang="en-GB" dirty="0"/>
              <a:t>Provide </a:t>
            </a:r>
            <a:r>
              <a:rPr lang="en-GB" dirty="0" smtClean="0"/>
              <a:t>policies </a:t>
            </a:r>
            <a:r>
              <a:rPr lang="en-GB" dirty="0"/>
              <a:t>and </a:t>
            </a:r>
            <a:r>
              <a:rPr lang="en-GB" dirty="0" smtClean="0"/>
              <a:t>procedures </a:t>
            </a:r>
            <a:r>
              <a:rPr lang="en-GB" dirty="0"/>
              <a:t>to academics in the use of technologies for teaching activities</a:t>
            </a:r>
            <a:endParaRPr lang="en-ZA" dirty="0"/>
          </a:p>
          <a:p>
            <a:pPr lvl="0"/>
            <a:r>
              <a:rPr lang="en-GB" dirty="0"/>
              <a:t>Provide relevant and applicable support structures for both the staff and student </a:t>
            </a:r>
            <a:r>
              <a:rPr lang="en-GB" dirty="0" smtClean="0"/>
              <a:t>context</a:t>
            </a:r>
            <a:endParaRPr lang="en-ZA" dirty="0"/>
          </a:p>
          <a:p>
            <a:pPr lvl="0"/>
            <a:r>
              <a:rPr lang="en-GB" dirty="0"/>
              <a:t>Do not rush technology deployment when considering new institutional wide resources such as a platform </a:t>
            </a:r>
            <a:r>
              <a:rPr lang="en-GB" dirty="0" smtClean="0"/>
              <a:t>provider </a:t>
            </a:r>
            <a:endParaRPr lang="en-ZA" dirty="0"/>
          </a:p>
        </p:txBody>
      </p:sp>
    </p:spTree>
    <p:extLst>
      <p:ext uri="{BB962C8B-B14F-4D97-AF65-F5344CB8AC3E}">
        <p14:creationId xmlns:p14="http://schemas.microsoft.com/office/powerpoint/2010/main" val="29123365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18518"/>
            <a:ext cx="9980611" cy="741359"/>
          </a:xfrm>
        </p:spPr>
        <p:txBody>
          <a:bodyPr>
            <a:normAutofit/>
          </a:bodyPr>
          <a:lstStyle/>
          <a:p>
            <a:r>
              <a:rPr lang="en-US" sz="3200" b="1" dirty="0" smtClean="0"/>
              <a:t>Good practices: </a:t>
            </a:r>
            <a:r>
              <a:rPr lang="en-US" sz="3200" b="1" dirty="0"/>
              <a:t>a</a:t>
            </a:r>
            <a:r>
              <a:rPr lang="en-US" sz="3200" b="1" dirty="0" smtClean="0"/>
              <a:t>ll </a:t>
            </a:r>
            <a:r>
              <a:rPr lang="en-US" sz="3200" b="1" dirty="0"/>
              <a:t>universities should </a:t>
            </a:r>
            <a:r>
              <a:rPr lang="en-US" sz="3200" b="1" dirty="0" smtClean="0"/>
              <a:t>do…</a:t>
            </a:r>
            <a:endParaRPr lang="en-ZA" sz="3200" b="1" dirty="0"/>
          </a:p>
        </p:txBody>
      </p:sp>
      <p:sp>
        <p:nvSpPr>
          <p:cNvPr id="3" name="Content Placeholder 2"/>
          <p:cNvSpPr>
            <a:spLocks noGrp="1"/>
          </p:cNvSpPr>
          <p:nvPr>
            <p:ph idx="1"/>
          </p:nvPr>
        </p:nvSpPr>
        <p:spPr>
          <a:xfrm>
            <a:off x="1430214" y="1535724"/>
            <a:ext cx="9765323" cy="5040922"/>
          </a:xfrm>
        </p:spPr>
        <p:txBody>
          <a:bodyPr>
            <a:normAutofit/>
          </a:bodyPr>
          <a:lstStyle/>
          <a:p>
            <a:r>
              <a:rPr lang="en-GB" dirty="0"/>
              <a:t>Ubiquitous access to Wi-Fi and charging points</a:t>
            </a:r>
            <a:endParaRPr lang="en-ZA" dirty="0"/>
          </a:p>
          <a:p>
            <a:r>
              <a:rPr lang="en-GB" dirty="0"/>
              <a:t>ICT helpdesk support</a:t>
            </a:r>
            <a:endParaRPr lang="en-ZA" dirty="0"/>
          </a:p>
          <a:p>
            <a:r>
              <a:rPr lang="en-GB" dirty="0"/>
              <a:t>Governance and security</a:t>
            </a:r>
            <a:endParaRPr lang="en-ZA" dirty="0"/>
          </a:p>
          <a:p>
            <a:r>
              <a:rPr lang="en-GB" dirty="0"/>
              <a:t>International standards and codes of </a:t>
            </a:r>
            <a:r>
              <a:rPr lang="en-GB" dirty="0" smtClean="0"/>
              <a:t>practice</a:t>
            </a:r>
          </a:p>
          <a:p>
            <a:pPr lvl="1"/>
            <a:r>
              <a:rPr lang="en-GB" dirty="0" smtClean="0"/>
              <a:t>Include project management methodology for ICT projects</a:t>
            </a:r>
            <a:endParaRPr lang="en-ZA" dirty="0"/>
          </a:p>
          <a:p>
            <a:r>
              <a:rPr lang="en-GB" dirty="0"/>
              <a:t>A business continuity strategy that supports T&amp;L strategy to ensure continued online T&amp;L during times of unrest, natural disasters, system outages etc. </a:t>
            </a:r>
            <a:endParaRPr lang="en-GB" dirty="0" smtClean="0"/>
          </a:p>
          <a:p>
            <a:r>
              <a:rPr lang="en-GB" dirty="0"/>
              <a:t>Join </a:t>
            </a:r>
            <a:r>
              <a:rPr lang="en-GB" dirty="0" smtClean="0"/>
              <a:t>national </a:t>
            </a:r>
            <a:r>
              <a:rPr lang="en-GB" dirty="0"/>
              <a:t>bodies as participating members</a:t>
            </a:r>
            <a:endParaRPr lang="en-ZA" dirty="0"/>
          </a:p>
        </p:txBody>
      </p:sp>
    </p:spTree>
    <p:extLst>
      <p:ext uri="{BB962C8B-B14F-4D97-AF65-F5344CB8AC3E}">
        <p14:creationId xmlns:p14="http://schemas.microsoft.com/office/powerpoint/2010/main" val="13603729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136" y="668215"/>
            <a:ext cx="9905998" cy="562708"/>
          </a:xfrm>
        </p:spPr>
        <p:txBody>
          <a:bodyPr>
            <a:normAutofit fontScale="90000"/>
          </a:bodyPr>
          <a:lstStyle/>
          <a:p>
            <a:r>
              <a:rPr lang="en-US" b="1" dirty="0" smtClean="0"/>
              <a:t>desirable PRACTICES</a:t>
            </a:r>
            <a:endParaRPr lang="en-ZA" dirty="0"/>
          </a:p>
        </p:txBody>
      </p:sp>
      <p:sp>
        <p:nvSpPr>
          <p:cNvPr id="3" name="Content Placeholder 2"/>
          <p:cNvSpPr>
            <a:spLocks noGrp="1"/>
          </p:cNvSpPr>
          <p:nvPr>
            <p:ph idx="1"/>
          </p:nvPr>
        </p:nvSpPr>
        <p:spPr>
          <a:xfrm>
            <a:off x="1141412" y="1312986"/>
            <a:ext cx="9905999" cy="4513386"/>
          </a:xfrm>
        </p:spPr>
        <p:txBody>
          <a:bodyPr>
            <a:normAutofit fontScale="25000" lnSpcReduction="20000"/>
          </a:bodyPr>
          <a:lstStyle/>
          <a:p>
            <a:r>
              <a:rPr lang="en-GB" sz="8000" b="1" dirty="0"/>
              <a:t>Designated teaching and learning coordinators in </a:t>
            </a:r>
            <a:r>
              <a:rPr lang="en-GB" sz="8000" b="1" dirty="0" smtClean="0"/>
              <a:t>faculties</a:t>
            </a:r>
          </a:p>
          <a:p>
            <a:pPr lvl="1"/>
            <a:r>
              <a:rPr lang="en-ZA" sz="8000" dirty="0" smtClean="0"/>
              <a:t>University </a:t>
            </a:r>
            <a:r>
              <a:rPr lang="en-ZA" sz="8000" dirty="0"/>
              <a:t>of Stellenbosch, for </a:t>
            </a:r>
            <a:r>
              <a:rPr lang="en-ZA" sz="8000" dirty="0" smtClean="0"/>
              <a:t>example - advisors </a:t>
            </a:r>
            <a:r>
              <a:rPr lang="en-ZA" sz="8000" dirty="0"/>
              <a:t>in each </a:t>
            </a:r>
            <a:r>
              <a:rPr lang="en-ZA" sz="8000" dirty="0" smtClean="0"/>
              <a:t>faculty - help </a:t>
            </a:r>
            <a:r>
              <a:rPr lang="en-ZA" sz="8000" dirty="0"/>
              <a:t>integrate learning technologies into </a:t>
            </a:r>
            <a:r>
              <a:rPr lang="en-ZA" sz="8000" dirty="0" smtClean="0"/>
              <a:t>curricula</a:t>
            </a:r>
            <a:endParaRPr lang="en-ZA" sz="8000" dirty="0"/>
          </a:p>
          <a:p>
            <a:r>
              <a:rPr lang="en-GB" sz="8000" b="1" dirty="0" smtClean="0"/>
              <a:t>E-tutors </a:t>
            </a:r>
            <a:r>
              <a:rPr lang="en-GB" sz="8000" b="1" dirty="0"/>
              <a:t>for blended and fully online </a:t>
            </a:r>
            <a:r>
              <a:rPr lang="en-GB" sz="8000" b="1" dirty="0" smtClean="0"/>
              <a:t>courses</a:t>
            </a:r>
          </a:p>
          <a:p>
            <a:pPr lvl="1"/>
            <a:r>
              <a:rPr lang="en-ZA" sz="8000" dirty="0" smtClean="0"/>
              <a:t>UNISA </a:t>
            </a:r>
            <a:r>
              <a:rPr lang="en-ZA" sz="8000" dirty="0"/>
              <a:t>has specific course-related e-tutors that facilitate online discussions and explain course-related material </a:t>
            </a:r>
          </a:p>
          <a:p>
            <a:r>
              <a:rPr lang="en-GB" sz="8000" b="1" dirty="0" smtClean="0"/>
              <a:t>Selectively </a:t>
            </a:r>
            <a:r>
              <a:rPr lang="en-GB" sz="8000" b="1" dirty="0"/>
              <a:t>promote new </a:t>
            </a:r>
            <a:r>
              <a:rPr lang="en-GB" sz="8000" b="1" dirty="0" smtClean="0"/>
              <a:t>technologies</a:t>
            </a:r>
          </a:p>
          <a:p>
            <a:pPr lvl="1"/>
            <a:r>
              <a:rPr lang="en-ZA" sz="8000" dirty="0" smtClean="0"/>
              <a:t>Lecture </a:t>
            </a:r>
            <a:r>
              <a:rPr lang="en-ZA" sz="8000" dirty="0"/>
              <a:t>recording and web conferencing </a:t>
            </a:r>
          </a:p>
          <a:p>
            <a:pPr lvl="1"/>
            <a:r>
              <a:rPr lang="en-ZA" sz="8000" dirty="0" smtClean="0"/>
              <a:t>Office </a:t>
            </a:r>
            <a:r>
              <a:rPr lang="en-ZA" sz="8000" dirty="0"/>
              <a:t>Mix that enables an academic to </a:t>
            </a:r>
            <a:r>
              <a:rPr lang="en-ZA" sz="8000" dirty="0" err="1" smtClean="0"/>
              <a:t>makea</a:t>
            </a:r>
            <a:r>
              <a:rPr lang="en-ZA" sz="8000" dirty="0" smtClean="0"/>
              <a:t> </a:t>
            </a:r>
            <a:r>
              <a:rPr lang="en-ZA" sz="8000" dirty="0"/>
              <a:t>recording at the comfort of their </a:t>
            </a:r>
            <a:r>
              <a:rPr lang="en-ZA" sz="8000" dirty="0" smtClean="0"/>
              <a:t>desk</a:t>
            </a:r>
          </a:p>
          <a:p>
            <a:pPr lvl="1"/>
            <a:r>
              <a:rPr lang="en-ZA" sz="8000" dirty="0" smtClean="0"/>
              <a:t> </a:t>
            </a:r>
            <a:r>
              <a:rPr lang="en-ZA" sz="8000" dirty="0"/>
              <a:t>NWU is using ‘Opencast’ software to live stream lectures, which </a:t>
            </a:r>
            <a:r>
              <a:rPr lang="en-ZA" sz="8000" dirty="0" smtClean="0"/>
              <a:t>are then </a:t>
            </a:r>
            <a:r>
              <a:rPr lang="en-ZA" sz="8000" dirty="0"/>
              <a:t>uploaded onto the LMS for unlimited </a:t>
            </a:r>
            <a:r>
              <a:rPr lang="en-ZA" sz="8000" dirty="0" smtClean="0"/>
              <a:t>playback</a:t>
            </a:r>
          </a:p>
          <a:p>
            <a:pPr lvl="1"/>
            <a:r>
              <a:rPr lang="en-ZA" sz="8000" dirty="0" smtClean="0"/>
              <a:t>Web </a:t>
            </a:r>
            <a:r>
              <a:rPr lang="en-ZA" sz="8000" dirty="0"/>
              <a:t>Conferencing </a:t>
            </a:r>
            <a:r>
              <a:rPr lang="en-ZA" sz="8000" dirty="0" smtClean="0"/>
              <a:t>tools becoming the norm</a:t>
            </a:r>
          </a:p>
          <a:p>
            <a:pPr lvl="1"/>
            <a:r>
              <a:rPr lang="en-ZA" sz="8000" dirty="0" smtClean="0"/>
              <a:t>UWC - piloting </a:t>
            </a:r>
            <a:r>
              <a:rPr lang="en-ZA" sz="8000" dirty="0"/>
              <a:t>an interactive digital lecture capture that also doubles as a streaming and archiving </a:t>
            </a:r>
            <a:r>
              <a:rPr lang="en-ZA" sz="8000" dirty="0" smtClean="0"/>
              <a:t>service</a:t>
            </a:r>
            <a:endParaRPr lang="en-ZA" sz="800" dirty="0"/>
          </a:p>
          <a:p>
            <a:endParaRPr lang="en-ZA" sz="6600" dirty="0"/>
          </a:p>
          <a:p>
            <a:endParaRPr lang="en-ZA" sz="6200" dirty="0"/>
          </a:p>
          <a:p>
            <a:endParaRPr lang="en-ZA" dirty="0"/>
          </a:p>
          <a:p>
            <a:endParaRPr lang="en-ZA" dirty="0"/>
          </a:p>
        </p:txBody>
      </p:sp>
    </p:spTree>
    <p:extLst>
      <p:ext uri="{BB962C8B-B14F-4D97-AF65-F5344CB8AC3E}">
        <p14:creationId xmlns:p14="http://schemas.microsoft.com/office/powerpoint/2010/main" val="31471350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136" y="668215"/>
            <a:ext cx="9905998" cy="433754"/>
          </a:xfrm>
        </p:spPr>
        <p:txBody>
          <a:bodyPr>
            <a:normAutofit fontScale="90000"/>
          </a:bodyPr>
          <a:lstStyle/>
          <a:p>
            <a:r>
              <a:rPr lang="en-US" b="1" dirty="0" smtClean="0"/>
              <a:t>desirable PRACTICES</a:t>
            </a:r>
            <a:endParaRPr lang="en-ZA" dirty="0"/>
          </a:p>
        </p:txBody>
      </p:sp>
      <p:sp>
        <p:nvSpPr>
          <p:cNvPr id="3" name="Content Placeholder 2"/>
          <p:cNvSpPr>
            <a:spLocks noGrp="1"/>
          </p:cNvSpPr>
          <p:nvPr>
            <p:ph idx="1"/>
          </p:nvPr>
        </p:nvSpPr>
        <p:spPr>
          <a:xfrm>
            <a:off x="1254369" y="1289537"/>
            <a:ext cx="9964616" cy="5169877"/>
          </a:xfrm>
        </p:spPr>
        <p:txBody>
          <a:bodyPr>
            <a:normAutofit fontScale="25000" lnSpcReduction="20000"/>
          </a:bodyPr>
          <a:lstStyle/>
          <a:p>
            <a:r>
              <a:rPr lang="en-GB" sz="8000" b="1" dirty="0" smtClean="0"/>
              <a:t>Free software</a:t>
            </a:r>
          </a:p>
          <a:p>
            <a:pPr lvl="1"/>
            <a:r>
              <a:rPr lang="en-ZA" sz="8000" dirty="0"/>
              <a:t>T</a:t>
            </a:r>
            <a:r>
              <a:rPr lang="en-ZA" sz="8000" dirty="0" smtClean="0"/>
              <a:t>ake </a:t>
            </a:r>
            <a:r>
              <a:rPr lang="en-ZA" sz="8000" dirty="0"/>
              <a:t>advantage of free services offered to the </a:t>
            </a:r>
            <a:r>
              <a:rPr lang="en-ZA" sz="8000" dirty="0" smtClean="0"/>
              <a:t>higher – software packages and cloud storage; and a range of Google Applications</a:t>
            </a:r>
            <a:endParaRPr lang="en-ZA" sz="8000" dirty="0"/>
          </a:p>
          <a:p>
            <a:r>
              <a:rPr lang="en-ZA" sz="8000" b="1" dirty="0" smtClean="0"/>
              <a:t>Wi-Fi </a:t>
            </a:r>
            <a:r>
              <a:rPr lang="en-ZA" sz="8000" b="1" dirty="0"/>
              <a:t>printing from any </a:t>
            </a:r>
            <a:r>
              <a:rPr lang="en-ZA" sz="8000" b="1" dirty="0" smtClean="0"/>
              <a:t>devices</a:t>
            </a:r>
          </a:p>
          <a:p>
            <a:pPr lvl="1"/>
            <a:r>
              <a:rPr lang="en-ZA" sz="8000" dirty="0"/>
              <a:t>I</a:t>
            </a:r>
            <a:r>
              <a:rPr lang="en-ZA" sz="8000" dirty="0" smtClean="0"/>
              <a:t>ncrease </a:t>
            </a:r>
            <a:r>
              <a:rPr lang="en-ZA" sz="8000" dirty="0"/>
              <a:t>ease of access to facilities while simultaneously freeing up the pressure on computer </a:t>
            </a:r>
            <a:r>
              <a:rPr lang="en-ZA" sz="8000" dirty="0" smtClean="0"/>
              <a:t>laboratories</a:t>
            </a:r>
            <a:endParaRPr lang="en-ZA" sz="8000" dirty="0"/>
          </a:p>
          <a:p>
            <a:r>
              <a:rPr lang="en-ZA" sz="8000" dirty="0" smtClean="0"/>
              <a:t>3D printers</a:t>
            </a:r>
          </a:p>
          <a:p>
            <a:pPr lvl="1"/>
            <a:r>
              <a:rPr lang="en-ZA" sz="8000" dirty="0" smtClean="0"/>
              <a:t>3D </a:t>
            </a:r>
            <a:r>
              <a:rPr lang="en-ZA" sz="8000" dirty="0"/>
              <a:t>Printers can for example be used to reproduce academic aids for laboratory environments at a fraction of the cost it would have been to import it from an international proprietary </a:t>
            </a:r>
            <a:r>
              <a:rPr lang="en-ZA" sz="8000" dirty="0" smtClean="0"/>
              <a:t>supplier</a:t>
            </a:r>
            <a:endParaRPr lang="en-ZA" sz="8000" dirty="0"/>
          </a:p>
          <a:p>
            <a:r>
              <a:rPr lang="en-ZA" sz="8000" dirty="0" smtClean="0"/>
              <a:t>Institutional repositories</a:t>
            </a:r>
          </a:p>
          <a:p>
            <a:pPr lvl="1"/>
            <a:r>
              <a:rPr lang="en-ZA" sz="8000" dirty="0"/>
              <a:t>S</a:t>
            </a:r>
            <a:r>
              <a:rPr lang="en-ZA" sz="8000" dirty="0" smtClean="0"/>
              <a:t>toring </a:t>
            </a:r>
            <a:r>
              <a:rPr lang="en-ZA" sz="8000" dirty="0"/>
              <a:t>and re-using resources, with appropriate quality standards for learning </a:t>
            </a:r>
            <a:r>
              <a:rPr lang="en-ZA" sz="8000" dirty="0" smtClean="0"/>
              <a:t>objects</a:t>
            </a:r>
          </a:p>
          <a:p>
            <a:pPr lvl="1"/>
            <a:r>
              <a:rPr lang="en-ZA" sz="8000" dirty="0" smtClean="0"/>
              <a:t>Make use of student data to implement learning analytics [micro and macro level / various systems available - students with high risk profiles]</a:t>
            </a:r>
            <a:endParaRPr lang="en-ZA" sz="8000" dirty="0"/>
          </a:p>
          <a:p>
            <a:endParaRPr lang="en-ZA" dirty="0"/>
          </a:p>
          <a:p>
            <a:endParaRPr lang="en-ZA" dirty="0"/>
          </a:p>
          <a:p>
            <a:pPr lvl="1"/>
            <a:endParaRPr lang="en-ZA" sz="3200" dirty="0"/>
          </a:p>
          <a:p>
            <a:endParaRPr lang="en-ZA" sz="4600" dirty="0"/>
          </a:p>
          <a:p>
            <a:endParaRPr lang="en-ZA" sz="4200" dirty="0"/>
          </a:p>
          <a:p>
            <a:endParaRPr lang="en-ZA" sz="1800" dirty="0"/>
          </a:p>
          <a:p>
            <a:endParaRPr lang="en-ZA" sz="4000" dirty="0"/>
          </a:p>
          <a:p>
            <a:endParaRPr lang="en-ZA" sz="3600" dirty="0"/>
          </a:p>
          <a:p>
            <a:endParaRPr lang="en-ZA" sz="6600" dirty="0"/>
          </a:p>
          <a:p>
            <a:endParaRPr lang="en-ZA" sz="6600" dirty="0"/>
          </a:p>
          <a:p>
            <a:endParaRPr lang="en-ZA" sz="8000" dirty="0" smtClean="0"/>
          </a:p>
          <a:p>
            <a:endParaRPr lang="en-ZA" sz="800" dirty="0"/>
          </a:p>
          <a:p>
            <a:endParaRPr lang="en-ZA" sz="6600" dirty="0" smtClean="0"/>
          </a:p>
          <a:p>
            <a:endParaRPr lang="en-ZA" sz="6200" dirty="0"/>
          </a:p>
          <a:p>
            <a:endParaRPr lang="en-ZA" dirty="0"/>
          </a:p>
          <a:p>
            <a:endParaRPr lang="en-ZA" dirty="0"/>
          </a:p>
        </p:txBody>
      </p:sp>
    </p:spTree>
    <p:extLst>
      <p:ext uri="{BB962C8B-B14F-4D97-AF65-F5344CB8AC3E}">
        <p14:creationId xmlns:p14="http://schemas.microsoft.com/office/powerpoint/2010/main" val="34112766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5536" y="595072"/>
            <a:ext cx="9905998" cy="542067"/>
          </a:xfrm>
        </p:spPr>
        <p:txBody>
          <a:bodyPr>
            <a:normAutofit/>
          </a:bodyPr>
          <a:lstStyle/>
          <a:p>
            <a:r>
              <a:rPr lang="en-US" sz="3200" b="1" dirty="0"/>
              <a:t>Noteworthy </a:t>
            </a:r>
            <a:r>
              <a:rPr lang="en-US" sz="3200" b="1" dirty="0" smtClean="0"/>
              <a:t>PRACTICES</a:t>
            </a:r>
            <a:endParaRPr lang="en-ZA" sz="3200" dirty="0"/>
          </a:p>
        </p:txBody>
      </p:sp>
      <p:sp>
        <p:nvSpPr>
          <p:cNvPr id="3" name="Content Placeholder 2"/>
          <p:cNvSpPr>
            <a:spLocks noGrp="1"/>
          </p:cNvSpPr>
          <p:nvPr>
            <p:ph idx="1"/>
          </p:nvPr>
        </p:nvSpPr>
        <p:spPr>
          <a:xfrm>
            <a:off x="1266092" y="1172308"/>
            <a:ext cx="10058400" cy="5392615"/>
          </a:xfrm>
        </p:spPr>
        <p:txBody>
          <a:bodyPr>
            <a:normAutofit fontScale="92500" lnSpcReduction="20000"/>
          </a:bodyPr>
          <a:lstStyle/>
          <a:p>
            <a:r>
              <a:rPr lang="en-GB" dirty="0"/>
              <a:t>Solar </a:t>
            </a:r>
            <a:r>
              <a:rPr lang="en-GB" dirty="0" smtClean="0"/>
              <a:t>energy</a:t>
            </a:r>
          </a:p>
          <a:p>
            <a:pPr lvl="1"/>
            <a:r>
              <a:rPr lang="en-GB" dirty="0" smtClean="0"/>
              <a:t>UNISA - </a:t>
            </a:r>
            <a:r>
              <a:rPr lang="en-ZA" dirty="0" smtClean="0"/>
              <a:t>plans </a:t>
            </a:r>
            <a:r>
              <a:rPr lang="en-ZA" dirty="0"/>
              <a:t>for solar panels at regional </a:t>
            </a:r>
            <a:r>
              <a:rPr lang="en-ZA" dirty="0" smtClean="0"/>
              <a:t>centres</a:t>
            </a:r>
            <a:r>
              <a:rPr lang="en-ZA" dirty="0"/>
              <a:t> </a:t>
            </a:r>
            <a:r>
              <a:rPr lang="en-ZA" dirty="0" smtClean="0"/>
              <a:t>- </a:t>
            </a:r>
            <a:r>
              <a:rPr lang="en-ZA" dirty="0"/>
              <a:t>try combat connectivity </a:t>
            </a:r>
            <a:r>
              <a:rPr lang="en-ZA" dirty="0" smtClean="0"/>
              <a:t>disruptions</a:t>
            </a:r>
            <a:endParaRPr lang="en-ZA" dirty="0"/>
          </a:p>
          <a:p>
            <a:r>
              <a:rPr lang="en-GB" dirty="0" smtClean="0"/>
              <a:t>Zero rating</a:t>
            </a:r>
          </a:p>
          <a:p>
            <a:pPr lvl="1"/>
            <a:r>
              <a:rPr lang="en-ZA" dirty="0" smtClean="0"/>
              <a:t>Partner </a:t>
            </a:r>
            <a:r>
              <a:rPr lang="en-ZA" dirty="0"/>
              <a:t>with other institutions to approach service </a:t>
            </a:r>
            <a:r>
              <a:rPr lang="en-ZA" dirty="0" smtClean="0"/>
              <a:t>providers – for reduced </a:t>
            </a:r>
            <a:r>
              <a:rPr lang="en-ZA" dirty="0"/>
              <a:t>or zero rated services to </a:t>
            </a:r>
            <a:r>
              <a:rPr lang="en-ZA" dirty="0" smtClean="0"/>
              <a:t>students</a:t>
            </a:r>
          </a:p>
          <a:p>
            <a:pPr lvl="1"/>
            <a:r>
              <a:rPr lang="en-ZA" dirty="0" smtClean="0"/>
              <a:t>UNISA </a:t>
            </a:r>
            <a:r>
              <a:rPr lang="en-ZA" dirty="0"/>
              <a:t>has provisioned discounted data bundles for student </a:t>
            </a:r>
            <a:r>
              <a:rPr lang="en-ZA" dirty="0" smtClean="0"/>
              <a:t>use</a:t>
            </a:r>
          </a:p>
          <a:p>
            <a:pPr lvl="1"/>
            <a:r>
              <a:rPr lang="en-ZA" dirty="0" smtClean="0"/>
              <a:t>NWU </a:t>
            </a:r>
            <a:r>
              <a:rPr lang="en-ZA" dirty="0"/>
              <a:t>has also negotiated cheaper data for students, with a service </a:t>
            </a:r>
          </a:p>
          <a:p>
            <a:pPr lvl="1"/>
            <a:r>
              <a:rPr lang="en-ZA" dirty="0" smtClean="0"/>
              <a:t>UNISA </a:t>
            </a:r>
            <a:r>
              <a:rPr lang="en-ZA" dirty="0"/>
              <a:t>has negotiated “provision of computer devices at reduced costs to students through PURCO” (CHE review). </a:t>
            </a:r>
          </a:p>
          <a:p>
            <a:r>
              <a:rPr lang="en-GB" dirty="0" smtClean="0"/>
              <a:t>Alignment </a:t>
            </a:r>
            <a:r>
              <a:rPr lang="en-GB" dirty="0"/>
              <a:t>of High Performance Research </a:t>
            </a:r>
            <a:r>
              <a:rPr lang="en-GB" dirty="0" smtClean="0"/>
              <a:t>Clusters</a:t>
            </a:r>
          </a:p>
          <a:p>
            <a:pPr lvl="1"/>
            <a:r>
              <a:rPr lang="en-ZA" dirty="0" smtClean="0"/>
              <a:t>Allow for </a:t>
            </a:r>
            <a:r>
              <a:rPr lang="en-ZA" dirty="0"/>
              <a:t>ways to optimise existing infrastructure and resource sharing</a:t>
            </a:r>
            <a:r>
              <a:rPr lang="en-ZA" dirty="0" smtClean="0"/>
              <a:t>.</a:t>
            </a:r>
            <a:endParaRPr lang="en-ZA" dirty="0"/>
          </a:p>
          <a:p>
            <a:r>
              <a:rPr lang="en-GB" dirty="0" smtClean="0"/>
              <a:t>Corporate social development opportunities</a:t>
            </a:r>
          </a:p>
          <a:p>
            <a:pPr lvl="1"/>
            <a:r>
              <a:rPr lang="en-GB" dirty="0"/>
              <a:t>P</a:t>
            </a:r>
            <a:r>
              <a:rPr lang="en-ZA" dirty="0" err="1" smtClean="0"/>
              <a:t>rovide</a:t>
            </a:r>
            <a:r>
              <a:rPr lang="en-ZA" dirty="0" smtClean="0"/>
              <a:t> </a:t>
            </a:r>
            <a:r>
              <a:rPr lang="en-ZA" dirty="0"/>
              <a:t>devices to students through sponsorship agreements </a:t>
            </a:r>
            <a:endParaRPr lang="en-ZA" dirty="0" smtClean="0"/>
          </a:p>
          <a:p>
            <a:r>
              <a:rPr lang="en-ZA" dirty="0" smtClean="0"/>
              <a:t>UJ -provides </a:t>
            </a:r>
            <a:r>
              <a:rPr lang="en-ZA" dirty="0"/>
              <a:t>all incoming first-year students with a tablet </a:t>
            </a:r>
          </a:p>
          <a:p>
            <a:pPr lvl="1"/>
            <a:endParaRPr lang="en-ZA" dirty="0"/>
          </a:p>
          <a:p>
            <a:endParaRPr lang="en-GB" dirty="0" smtClean="0"/>
          </a:p>
          <a:p>
            <a:endParaRPr lang="en-ZA" dirty="0"/>
          </a:p>
        </p:txBody>
      </p:sp>
    </p:spTree>
    <p:extLst>
      <p:ext uri="{BB962C8B-B14F-4D97-AF65-F5344CB8AC3E}">
        <p14:creationId xmlns:p14="http://schemas.microsoft.com/office/powerpoint/2010/main" val="8411215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752" y="618518"/>
            <a:ext cx="9905998" cy="659297"/>
          </a:xfrm>
        </p:spPr>
        <p:txBody>
          <a:bodyPr>
            <a:normAutofit/>
          </a:bodyPr>
          <a:lstStyle/>
          <a:p>
            <a:r>
              <a:rPr lang="en-US" sz="3200" b="1" dirty="0" smtClean="0"/>
              <a:t>Rare/ </a:t>
            </a:r>
            <a:r>
              <a:rPr lang="en-US" sz="3200" b="1" dirty="0"/>
              <a:t>or absent </a:t>
            </a:r>
            <a:r>
              <a:rPr lang="en-US" sz="3200" b="1" dirty="0" smtClean="0"/>
              <a:t>PRACTICES IN </a:t>
            </a:r>
            <a:r>
              <a:rPr lang="en-US" sz="3200" b="1" dirty="0" err="1" smtClean="0"/>
              <a:t>sa</a:t>
            </a:r>
            <a:endParaRPr lang="en-ZA" sz="3200" dirty="0"/>
          </a:p>
        </p:txBody>
      </p:sp>
      <p:sp>
        <p:nvSpPr>
          <p:cNvPr id="3" name="Content Placeholder 2"/>
          <p:cNvSpPr>
            <a:spLocks noGrp="1"/>
          </p:cNvSpPr>
          <p:nvPr>
            <p:ph idx="1"/>
          </p:nvPr>
        </p:nvSpPr>
        <p:spPr>
          <a:xfrm>
            <a:off x="1266092" y="1606062"/>
            <a:ext cx="9906000" cy="4947138"/>
          </a:xfrm>
        </p:spPr>
        <p:txBody>
          <a:bodyPr>
            <a:normAutofit lnSpcReduction="10000"/>
          </a:bodyPr>
          <a:lstStyle/>
          <a:p>
            <a:r>
              <a:rPr lang="en-GB" dirty="0"/>
              <a:t>Making use of artificial intelligence to drive resource </a:t>
            </a:r>
            <a:r>
              <a:rPr lang="en-GB" dirty="0" smtClean="0"/>
              <a:t>constraints</a:t>
            </a:r>
          </a:p>
          <a:p>
            <a:pPr lvl="1"/>
            <a:r>
              <a:rPr lang="en-GB" dirty="0" smtClean="0"/>
              <a:t>Automated helpdesks</a:t>
            </a:r>
          </a:p>
          <a:p>
            <a:pPr lvl="1"/>
            <a:r>
              <a:rPr lang="en-GB" dirty="0" smtClean="0"/>
              <a:t>UWC - </a:t>
            </a:r>
            <a:r>
              <a:rPr lang="en-ZA" dirty="0" smtClean="0"/>
              <a:t>mobile </a:t>
            </a:r>
            <a:r>
              <a:rPr lang="en-ZA" dirty="0"/>
              <a:t>app that provides easy access to their </a:t>
            </a:r>
            <a:r>
              <a:rPr lang="en-ZA" dirty="0" smtClean="0"/>
              <a:t>LMS</a:t>
            </a:r>
            <a:endParaRPr lang="en-ZA" dirty="0"/>
          </a:p>
          <a:p>
            <a:r>
              <a:rPr lang="en-GB" dirty="0" smtClean="0"/>
              <a:t>Establish Steering </a:t>
            </a:r>
            <a:r>
              <a:rPr lang="en-GB" dirty="0"/>
              <a:t>C</a:t>
            </a:r>
            <a:r>
              <a:rPr lang="en-GB" dirty="0" smtClean="0"/>
              <a:t>ommittee </a:t>
            </a:r>
            <a:r>
              <a:rPr lang="en-GB" dirty="0"/>
              <a:t>that investigates emerging tech </a:t>
            </a:r>
            <a:endParaRPr lang="en-GB" dirty="0" smtClean="0"/>
          </a:p>
          <a:p>
            <a:pPr lvl="1"/>
            <a:r>
              <a:rPr lang="en-ZA" dirty="0" smtClean="0"/>
              <a:t>UJ - an </a:t>
            </a:r>
            <a:r>
              <a:rPr lang="en-ZA" dirty="0"/>
              <a:t>IT advisory </a:t>
            </a:r>
            <a:r>
              <a:rPr lang="en-ZA" dirty="0" smtClean="0"/>
              <a:t>committee, as well as </a:t>
            </a:r>
            <a:r>
              <a:rPr lang="en-ZA" dirty="0"/>
              <a:t>the Centre for Academic Technologies </a:t>
            </a:r>
          </a:p>
          <a:p>
            <a:r>
              <a:rPr lang="en-GB" dirty="0" smtClean="0"/>
              <a:t>Collaboration between institutions</a:t>
            </a:r>
          </a:p>
          <a:p>
            <a:r>
              <a:rPr lang="en-GB" dirty="0" smtClean="0"/>
              <a:t>Organisational </a:t>
            </a:r>
            <a:r>
              <a:rPr lang="en-GB" dirty="0"/>
              <a:t>alignment of business and </a:t>
            </a:r>
            <a:r>
              <a:rPr lang="en-GB" dirty="0" smtClean="0"/>
              <a:t>ICT</a:t>
            </a:r>
          </a:p>
          <a:p>
            <a:pPr marL="685800" lvl="2">
              <a:spcBef>
                <a:spcPts val="1000"/>
              </a:spcBef>
            </a:pPr>
            <a:r>
              <a:rPr lang="en-ZA" dirty="0"/>
              <a:t>Few institutions have an end-to-end view of processes, resulting in the disparate use of technology </a:t>
            </a:r>
          </a:p>
          <a:p>
            <a:r>
              <a:rPr lang="en-GB" dirty="0" smtClean="0"/>
              <a:t>Conducting </a:t>
            </a:r>
            <a:r>
              <a:rPr lang="en-GB" dirty="0"/>
              <a:t>an Intellectual Property Audit to protect your intellectual property </a:t>
            </a:r>
            <a:r>
              <a:rPr lang="en-GB" dirty="0" smtClean="0"/>
              <a:t>assets</a:t>
            </a:r>
            <a:endParaRPr lang="en-GB" dirty="0"/>
          </a:p>
          <a:p>
            <a:endParaRPr lang="en-ZA" i="1" dirty="0"/>
          </a:p>
        </p:txBody>
      </p:sp>
    </p:spTree>
    <p:extLst>
      <p:ext uri="{BB962C8B-B14F-4D97-AF65-F5344CB8AC3E}">
        <p14:creationId xmlns:p14="http://schemas.microsoft.com/office/powerpoint/2010/main" val="32732386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2429" y="234462"/>
            <a:ext cx="9905998" cy="797170"/>
          </a:xfrm>
        </p:spPr>
        <p:txBody>
          <a:bodyPr>
            <a:normAutofit/>
          </a:bodyPr>
          <a:lstStyle/>
          <a:p>
            <a:r>
              <a:rPr lang="en-GB" sz="3200" b="1" dirty="0" smtClean="0"/>
              <a:t>C.  Libraries </a:t>
            </a:r>
            <a:r>
              <a:rPr lang="en-GB" sz="3200" b="1" dirty="0"/>
              <a:t>and information </a:t>
            </a:r>
            <a:r>
              <a:rPr lang="en-GB" sz="3200" b="1" dirty="0" smtClean="0"/>
              <a:t>literacy</a:t>
            </a:r>
            <a:endParaRPr lang="en-ZA" sz="3200" dirty="0"/>
          </a:p>
        </p:txBody>
      </p:sp>
      <p:sp>
        <p:nvSpPr>
          <p:cNvPr id="3" name="Content Placeholder 2"/>
          <p:cNvSpPr>
            <a:spLocks noGrp="1"/>
          </p:cNvSpPr>
          <p:nvPr>
            <p:ph idx="1"/>
          </p:nvPr>
        </p:nvSpPr>
        <p:spPr>
          <a:xfrm>
            <a:off x="1266092" y="1055077"/>
            <a:ext cx="10117016" cy="5474677"/>
          </a:xfrm>
        </p:spPr>
        <p:txBody>
          <a:bodyPr>
            <a:normAutofit/>
          </a:bodyPr>
          <a:lstStyle/>
          <a:p>
            <a:pPr marL="0" indent="0" algn="ctr">
              <a:buNone/>
            </a:pPr>
            <a:r>
              <a:rPr lang="en-GB" dirty="0"/>
              <a:t>Learning environments should “promote student success and advance intellectual, social, and emotional growth of students” (DUT 2014:25</a:t>
            </a:r>
            <a:r>
              <a:rPr lang="en-GB" dirty="0" smtClean="0"/>
              <a:t>)</a:t>
            </a:r>
            <a:endParaRPr lang="en-ZA" dirty="0"/>
          </a:p>
          <a:p>
            <a:r>
              <a:rPr lang="en-ZA" b="1" dirty="0" smtClean="0"/>
              <a:t>Design</a:t>
            </a:r>
            <a:r>
              <a:rPr lang="en-ZA" dirty="0" smtClean="0"/>
              <a:t> </a:t>
            </a:r>
            <a:r>
              <a:rPr lang="en-ZA" b="1" dirty="0" smtClean="0"/>
              <a:t>Libraries</a:t>
            </a:r>
            <a:r>
              <a:rPr lang="en-ZA" dirty="0" smtClean="0"/>
              <a:t> – find a way to </a:t>
            </a:r>
            <a:r>
              <a:rPr lang="en-ZA" b="1" dirty="0" smtClean="0"/>
              <a:t>integrate technology &amp; complement traditional </a:t>
            </a:r>
            <a:r>
              <a:rPr lang="en-ZA" dirty="0" smtClean="0"/>
              <a:t>printed resources… Library – should fulfil its role as a ‘teaching </a:t>
            </a:r>
            <a:r>
              <a:rPr lang="en-ZA" dirty="0"/>
              <a:t>and learning instrument’ </a:t>
            </a:r>
            <a:r>
              <a:rPr lang="en-ZA" dirty="0" smtClean="0"/>
              <a:t>(</a:t>
            </a:r>
            <a:r>
              <a:rPr lang="en-ZA" dirty="0"/>
              <a:t>Bazillion 2001: 51</a:t>
            </a:r>
            <a:r>
              <a:rPr lang="en-ZA" dirty="0" smtClean="0"/>
              <a:t>)</a:t>
            </a:r>
          </a:p>
          <a:p>
            <a:r>
              <a:rPr lang="en-ZA" dirty="0" smtClean="0"/>
              <a:t>Early models - </a:t>
            </a:r>
            <a:r>
              <a:rPr lang="en-ZA" dirty="0"/>
              <a:t>information commons </a:t>
            </a:r>
            <a:r>
              <a:rPr lang="en-ZA" dirty="0" smtClean="0"/>
              <a:t>&amp; learning </a:t>
            </a:r>
            <a:r>
              <a:rPr lang="en-ZA" dirty="0"/>
              <a:t>commons </a:t>
            </a:r>
            <a:endParaRPr lang="en-ZA" dirty="0" smtClean="0"/>
          </a:p>
          <a:p>
            <a:r>
              <a:rPr lang="en-ZA" dirty="0"/>
              <a:t>R</a:t>
            </a:r>
            <a:r>
              <a:rPr lang="en-ZA" dirty="0" smtClean="0"/>
              <a:t>ecent </a:t>
            </a:r>
            <a:r>
              <a:rPr lang="en-ZA" dirty="0"/>
              <a:t>model is the </a:t>
            </a:r>
            <a:r>
              <a:rPr lang="en-ZA" b="1" dirty="0"/>
              <a:t>Library Learning </a:t>
            </a:r>
            <a:r>
              <a:rPr lang="en-ZA" b="1" dirty="0" smtClean="0"/>
              <a:t>Space:</a:t>
            </a:r>
          </a:p>
          <a:p>
            <a:pPr algn="ctr"/>
            <a:r>
              <a:rPr lang="en-ZA" dirty="0" smtClean="0"/>
              <a:t>“…try to </a:t>
            </a:r>
            <a:r>
              <a:rPr lang="en-ZA" b="1" dirty="0" smtClean="0"/>
              <a:t>connect </a:t>
            </a:r>
            <a:r>
              <a:rPr lang="en-ZA" b="1" dirty="0"/>
              <a:t>students </a:t>
            </a:r>
            <a:r>
              <a:rPr lang="en-ZA" dirty="0"/>
              <a:t>to technology, information, and co-curricular </a:t>
            </a:r>
            <a:r>
              <a:rPr lang="en-ZA" dirty="0" smtClean="0"/>
              <a:t>learning- learning </a:t>
            </a:r>
            <a:r>
              <a:rPr lang="en-ZA" dirty="0"/>
              <a:t>that deliberately complements the formal classroom activities, programs, and experiences that </a:t>
            </a:r>
            <a:r>
              <a:rPr lang="en-ZA" b="1" dirty="0"/>
              <a:t>contribute to student learning</a:t>
            </a:r>
            <a:r>
              <a:rPr lang="en-ZA" dirty="0"/>
              <a:t>” (Head 2016: 9</a:t>
            </a:r>
            <a:r>
              <a:rPr lang="en-ZA" dirty="0" smtClean="0"/>
              <a:t>) </a:t>
            </a:r>
            <a:endParaRPr lang="en-ZA" b="1" dirty="0" smtClean="0"/>
          </a:p>
          <a:p>
            <a:endParaRPr lang="en-ZA" b="1" dirty="0"/>
          </a:p>
        </p:txBody>
      </p:sp>
    </p:spTree>
    <p:extLst>
      <p:ext uri="{BB962C8B-B14F-4D97-AF65-F5344CB8AC3E}">
        <p14:creationId xmlns:p14="http://schemas.microsoft.com/office/powerpoint/2010/main" val="2949302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1044" y="0"/>
            <a:ext cx="9905998" cy="1057882"/>
          </a:xfrm>
        </p:spPr>
        <p:txBody>
          <a:bodyPr>
            <a:normAutofit/>
          </a:bodyPr>
          <a:lstStyle/>
          <a:p>
            <a:r>
              <a:rPr lang="en-ZA" sz="3200" b="1" dirty="0" smtClean="0"/>
              <a:t>Overview</a:t>
            </a:r>
            <a:endParaRPr lang="en-ZA" sz="3200" b="1" dirty="0"/>
          </a:p>
        </p:txBody>
      </p:sp>
      <p:sp>
        <p:nvSpPr>
          <p:cNvPr id="3" name="Content Placeholder 2"/>
          <p:cNvSpPr>
            <a:spLocks noGrp="1"/>
          </p:cNvSpPr>
          <p:nvPr>
            <p:ph idx="1"/>
          </p:nvPr>
        </p:nvSpPr>
        <p:spPr>
          <a:xfrm>
            <a:off x="1335648" y="1054295"/>
            <a:ext cx="10292080" cy="5076874"/>
          </a:xfrm>
        </p:spPr>
        <p:txBody>
          <a:bodyPr>
            <a:normAutofit lnSpcReduction="10000"/>
          </a:bodyPr>
          <a:lstStyle/>
          <a:p>
            <a:pPr lvl="0"/>
            <a:r>
              <a:rPr lang="en-GB" b="1" dirty="0" smtClean="0"/>
              <a:t>Group Focus</a:t>
            </a:r>
            <a:r>
              <a:rPr lang="en-GB" dirty="0" smtClean="0"/>
              <a:t>:</a:t>
            </a:r>
          </a:p>
          <a:p>
            <a:pPr lvl="1"/>
            <a:r>
              <a:rPr lang="en-GB" dirty="0" smtClean="0"/>
              <a:t>Teaching &amp; Learning Spaces</a:t>
            </a:r>
          </a:p>
          <a:p>
            <a:pPr lvl="1"/>
            <a:r>
              <a:rPr lang="en-ZA" dirty="0"/>
              <a:t>Learning ICT Infrastructure, access and </a:t>
            </a:r>
            <a:r>
              <a:rPr lang="en-ZA" dirty="0" smtClean="0"/>
              <a:t>support</a:t>
            </a:r>
          </a:p>
          <a:p>
            <a:pPr lvl="1"/>
            <a:r>
              <a:rPr lang="en-GB" dirty="0"/>
              <a:t>Libraries and information </a:t>
            </a:r>
            <a:r>
              <a:rPr lang="en-GB" dirty="0" smtClean="0"/>
              <a:t>literacies</a:t>
            </a:r>
          </a:p>
          <a:p>
            <a:pPr lvl="1"/>
            <a:r>
              <a:rPr lang="en-ZA" dirty="0"/>
              <a:t>Technology-enhanced teaching and learning</a:t>
            </a:r>
            <a:endParaRPr lang="en-ZA" dirty="0" smtClean="0"/>
          </a:p>
          <a:p>
            <a:pPr lvl="1"/>
            <a:r>
              <a:rPr lang="en-GB" dirty="0"/>
              <a:t>‘Training &amp; Support’ for Teaching &amp; Learning with </a:t>
            </a:r>
            <a:r>
              <a:rPr lang="en-GB" dirty="0" smtClean="0"/>
              <a:t>Technology</a:t>
            </a:r>
          </a:p>
          <a:p>
            <a:pPr marL="457200" lvl="1" indent="0">
              <a:buNone/>
            </a:pPr>
            <a:r>
              <a:rPr lang="en-GB" dirty="0" smtClean="0"/>
              <a:t>**Overlap of key concepts &amp; integrated </a:t>
            </a:r>
            <a:r>
              <a:rPr lang="en-GB" dirty="0" smtClean="0"/>
              <a:t>processes (within group &amp; other focus groups)</a:t>
            </a:r>
            <a:endParaRPr lang="en-GB" dirty="0"/>
          </a:p>
          <a:p>
            <a:r>
              <a:rPr lang="en-ZA" b="1" dirty="0" smtClean="0"/>
              <a:t>Outline</a:t>
            </a:r>
            <a:r>
              <a:rPr lang="en-ZA" dirty="0" smtClean="0"/>
              <a:t>:</a:t>
            </a:r>
          </a:p>
          <a:p>
            <a:pPr lvl="1"/>
            <a:r>
              <a:rPr lang="en-ZA" dirty="0"/>
              <a:t>K</a:t>
            </a:r>
            <a:r>
              <a:rPr lang="en-ZA" dirty="0" smtClean="0"/>
              <a:t>ey guidelines,</a:t>
            </a:r>
          </a:p>
          <a:p>
            <a:pPr lvl="1"/>
            <a:r>
              <a:rPr lang="en-ZA" dirty="0" smtClean="0"/>
              <a:t>Good practices,</a:t>
            </a:r>
          </a:p>
          <a:p>
            <a:pPr lvl="1"/>
            <a:r>
              <a:rPr lang="en-ZA" dirty="0" smtClean="0"/>
              <a:t>Desirable, and</a:t>
            </a:r>
          </a:p>
          <a:p>
            <a:pPr lvl="1"/>
            <a:r>
              <a:rPr lang="en-ZA" dirty="0" smtClean="0"/>
              <a:t>Noteworthy/ or rare practices </a:t>
            </a:r>
          </a:p>
          <a:p>
            <a:pPr marL="457200" lvl="1" indent="0">
              <a:buNone/>
            </a:pPr>
            <a:endParaRPr lang="en-ZA" dirty="0" smtClean="0"/>
          </a:p>
          <a:p>
            <a:pPr lvl="1"/>
            <a:endParaRPr lang="en-ZA" dirty="0"/>
          </a:p>
          <a:p>
            <a:pPr marL="457200" lvl="1" indent="0">
              <a:buNone/>
            </a:pPr>
            <a:endParaRPr lang="en-ZA" dirty="0" smtClean="0"/>
          </a:p>
        </p:txBody>
      </p:sp>
    </p:spTree>
    <p:extLst>
      <p:ext uri="{BB962C8B-B14F-4D97-AF65-F5344CB8AC3E}">
        <p14:creationId xmlns:p14="http://schemas.microsoft.com/office/powerpoint/2010/main" val="14202759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0705" y="234462"/>
            <a:ext cx="9905998" cy="609600"/>
          </a:xfrm>
        </p:spPr>
        <p:txBody>
          <a:bodyPr>
            <a:normAutofit/>
          </a:bodyPr>
          <a:lstStyle/>
          <a:p>
            <a:r>
              <a:rPr lang="en-US" sz="3200" b="1" dirty="0" smtClean="0"/>
              <a:t>Guiding principles</a:t>
            </a:r>
            <a:endParaRPr lang="en-ZA" sz="3200" b="1" dirty="0"/>
          </a:p>
        </p:txBody>
      </p:sp>
      <p:sp>
        <p:nvSpPr>
          <p:cNvPr id="3" name="Content Placeholder 2"/>
          <p:cNvSpPr>
            <a:spLocks noGrp="1"/>
          </p:cNvSpPr>
          <p:nvPr>
            <p:ph idx="1"/>
          </p:nvPr>
        </p:nvSpPr>
        <p:spPr>
          <a:xfrm>
            <a:off x="1371600" y="926122"/>
            <a:ext cx="10046677" cy="5697416"/>
          </a:xfrm>
        </p:spPr>
        <p:txBody>
          <a:bodyPr>
            <a:normAutofit fontScale="92500"/>
          </a:bodyPr>
          <a:lstStyle/>
          <a:p>
            <a:pPr marL="0" lvl="0" indent="0" algn="ctr">
              <a:buNone/>
            </a:pPr>
            <a:r>
              <a:rPr lang="en-ZA" dirty="0"/>
              <a:t>Libraries are </a:t>
            </a:r>
            <a:r>
              <a:rPr lang="en-ZA" b="1" dirty="0"/>
              <a:t>becoming more hybrid </a:t>
            </a:r>
            <a:r>
              <a:rPr lang="en-ZA" dirty="0" smtClean="0"/>
              <a:t>- a </a:t>
            </a:r>
            <a:r>
              <a:rPr lang="en-ZA" dirty="0"/>
              <a:t>blend of social, </a:t>
            </a:r>
            <a:r>
              <a:rPr lang="en-ZA" dirty="0" smtClean="0"/>
              <a:t>physical; and digital </a:t>
            </a:r>
            <a:r>
              <a:rPr lang="en-ZA" dirty="0"/>
              <a:t>spaces and </a:t>
            </a:r>
            <a:r>
              <a:rPr lang="en-ZA" dirty="0" smtClean="0"/>
              <a:t>services (Head </a:t>
            </a:r>
            <a:r>
              <a:rPr lang="en-ZA" dirty="0"/>
              <a:t>2016: 10</a:t>
            </a:r>
            <a:r>
              <a:rPr lang="en-ZA" dirty="0" smtClean="0"/>
              <a:t>)</a:t>
            </a:r>
            <a:endParaRPr lang="en-GB" dirty="0" smtClean="0"/>
          </a:p>
          <a:p>
            <a:pPr lvl="0"/>
            <a:r>
              <a:rPr lang="en-GB" b="1" dirty="0" smtClean="0"/>
              <a:t>Collaborative Spaces: </a:t>
            </a:r>
            <a:r>
              <a:rPr lang="en-GB" dirty="0" smtClean="0"/>
              <a:t>Users collaborate – projects - brainstorm </a:t>
            </a:r>
            <a:r>
              <a:rPr lang="en-GB" dirty="0"/>
              <a:t>ideas, practice </a:t>
            </a:r>
            <a:r>
              <a:rPr lang="en-GB" dirty="0" smtClean="0"/>
              <a:t>presentations, etc.</a:t>
            </a:r>
            <a:endParaRPr lang="en-ZA" dirty="0"/>
          </a:p>
          <a:p>
            <a:pPr lvl="0"/>
            <a:r>
              <a:rPr lang="en-GB" b="1" dirty="0"/>
              <a:t>Interdisciplinary</a:t>
            </a:r>
            <a:r>
              <a:rPr lang="en-GB" dirty="0"/>
              <a:t>: Include equipment, spaces, and </a:t>
            </a:r>
            <a:r>
              <a:rPr lang="en-GB" dirty="0" smtClean="0"/>
              <a:t>services - supporting/representative </a:t>
            </a:r>
            <a:r>
              <a:rPr lang="en-GB" dirty="0"/>
              <a:t>of  </a:t>
            </a:r>
            <a:r>
              <a:rPr lang="en-GB" dirty="0" smtClean="0"/>
              <a:t>various disciplines</a:t>
            </a:r>
            <a:endParaRPr lang="en-GB" dirty="0"/>
          </a:p>
          <a:p>
            <a:pPr lvl="0"/>
            <a:r>
              <a:rPr lang="en-GB" b="1" dirty="0" smtClean="0"/>
              <a:t>Flexible</a:t>
            </a:r>
            <a:r>
              <a:rPr lang="en-GB" dirty="0"/>
              <a:t>: </a:t>
            </a:r>
            <a:r>
              <a:rPr lang="en-GB" dirty="0" smtClean="0"/>
              <a:t> Allow for the reconfiguration of a space (short notice based on needs)</a:t>
            </a:r>
            <a:endParaRPr lang="en-ZA" dirty="0"/>
          </a:p>
          <a:p>
            <a:pPr lvl="0"/>
            <a:r>
              <a:rPr lang="en-GB" b="1" dirty="0"/>
              <a:t>Functional</a:t>
            </a:r>
            <a:r>
              <a:rPr lang="en-GB" dirty="0"/>
              <a:t>: Collaboration, individual study, point-of-need services, or “occasional” sessions taught by academic </a:t>
            </a:r>
            <a:r>
              <a:rPr lang="en-GB" dirty="0" smtClean="0"/>
              <a:t>staff</a:t>
            </a:r>
            <a:endParaRPr lang="en-ZA" dirty="0"/>
          </a:p>
          <a:p>
            <a:pPr lvl="0"/>
            <a:r>
              <a:rPr lang="en-GB" b="1" dirty="0"/>
              <a:t>Active learning</a:t>
            </a:r>
            <a:r>
              <a:rPr lang="en-GB" dirty="0"/>
              <a:t>: A space where students can actively engage with the course material, both collectively and </a:t>
            </a:r>
            <a:r>
              <a:rPr lang="en-GB" dirty="0" smtClean="0"/>
              <a:t>individually</a:t>
            </a:r>
            <a:endParaRPr lang="en-ZA" dirty="0"/>
          </a:p>
          <a:p>
            <a:pPr lvl="0"/>
            <a:r>
              <a:rPr lang="en-GB" b="1" dirty="0"/>
              <a:t>Comfortable/welcoming</a:t>
            </a:r>
            <a:r>
              <a:rPr lang="en-GB" dirty="0"/>
              <a:t>: F</a:t>
            </a:r>
            <a:r>
              <a:rPr lang="en-GB" dirty="0" smtClean="0"/>
              <a:t>eeling </a:t>
            </a:r>
            <a:r>
              <a:rPr lang="en-GB" dirty="0"/>
              <a:t>of a “campus living </a:t>
            </a:r>
            <a:r>
              <a:rPr lang="en-GB" dirty="0" smtClean="0"/>
              <a:t>room”</a:t>
            </a:r>
          </a:p>
          <a:p>
            <a:pPr marL="0" lvl="0" indent="0">
              <a:buNone/>
            </a:pPr>
            <a:endParaRPr lang="en-ZA" dirty="0"/>
          </a:p>
          <a:p>
            <a:endParaRPr lang="en-ZA" dirty="0"/>
          </a:p>
        </p:txBody>
      </p:sp>
    </p:spTree>
    <p:extLst>
      <p:ext uri="{BB962C8B-B14F-4D97-AF65-F5344CB8AC3E}">
        <p14:creationId xmlns:p14="http://schemas.microsoft.com/office/powerpoint/2010/main" val="40280696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0706" y="137872"/>
            <a:ext cx="9905998" cy="776528"/>
          </a:xfrm>
        </p:spPr>
        <p:txBody>
          <a:bodyPr>
            <a:normAutofit/>
          </a:bodyPr>
          <a:lstStyle/>
          <a:p>
            <a:r>
              <a:rPr lang="en-US" sz="3200" b="1" dirty="0"/>
              <a:t>Guiding principles</a:t>
            </a:r>
            <a:endParaRPr lang="en-ZA" sz="3200" dirty="0"/>
          </a:p>
        </p:txBody>
      </p:sp>
      <p:sp>
        <p:nvSpPr>
          <p:cNvPr id="3" name="Content Placeholder 2"/>
          <p:cNvSpPr>
            <a:spLocks noGrp="1"/>
          </p:cNvSpPr>
          <p:nvPr>
            <p:ph idx="1"/>
          </p:nvPr>
        </p:nvSpPr>
        <p:spPr>
          <a:xfrm>
            <a:off x="1094520" y="914400"/>
            <a:ext cx="10405818" cy="5779477"/>
          </a:xfrm>
        </p:spPr>
        <p:txBody>
          <a:bodyPr>
            <a:normAutofit fontScale="92500" lnSpcReduction="20000"/>
          </a:bodyPr>
          <a:lstStyle/>
          <a:p>
            <a:pPr lvl="0"/>
            <a:r>
              <a:rPr lang="en-GB" b="1" dirty="0" smtClean="0"/>
              <a:t>Open </a:t>
            </a:r>
            <a:r>
              <a:rPr lang="en-GB" b="1" dirty="0"/>
              <a:t>areas </a:t>
            </a:r>
            <a:r>
              <a:rPr lang="en-GB" dirty="0" smtClean="0"/>
              <a:t>- to </a:t>
            </a:r>
            <a:r>
              <a:rPr lang="en-GB" dirty="0"/>
              <a:t>minimise physical barriers, remove private offices, emphasise </a:t>
            </a:r>
            <a:r>
              <a:rPr lang="en-GB" dirty="0" smtClean="0"/>
              <a:t>collaboration</a:t>
            </a:r>
          </a:p>
          <a:p>
            <a:pPr lvl="0"/>
            <a:r>
              <a:rPr lang="en-GB" b="1" dirty="0" smtClean="0"/>
              <a:t>Safe </a:t>
            </a:r>
            <a:r>
              <a:rPr lang="en-GB" b="1" dirty="0"/>
              <a:t>and secure space</a:t>
            </a:r>
            <a:r>
              <a:rPr lang="en-GB" dirty="0"/>
              <a:t>: Including storage/lockup facilities</a:t>
            </a:r>
            <a:endParaRPr lang="en-ZA" dirty="0"/>
          </a:p>
          <a:p>
            <a:pPr lvl="0"/>
            <a:r>
              <a:rPr lang="en-GB" b="1" dirty="0" smtClean="0"/>
              <a:t>Social Space </a:t>
            </a:r>
            <a:r>
              <a:rPr lang="en-GB" dirty="0" smtClean="0"/>
              <a:t>- collaboration</a:t>
            </a:r>
            <a:r>
              <a:rPr lang="en-GB" dirty="0"/>
              <a:t>, conversation, and informal </a:t>
            </a:r>
            <a:r>
              <a:rPr lang="en-GB" dirty="0" smtClean="0"/>
              <a:t>learning</a:t>
            </a:r>
          </a:p>
          <a:p>
            <a:pPr lvl="1"/>
            <a:r>
              <a:rPr lang="en-ZA" b="1" dirty="0"/>
              <a:t>Stellenbosch University </a:t>
            </a:r>
            <a:r>
              <a:rPr lang="en-ZA" dirty="0"/>
              <a:t>- “designing the living and learning environment as one seamless environment” – aim to give students -  </a:t>
            </a:r>
            <a:r>
              <a:rPr lang="en-ZA" b="1" dirty="0"/>
              <a:t>rich, cultural student life </a:t>
            </a:r>
            <a:r>
              <a:rPr lang="en-ZA" dirty="0"/>
              <a:t>(CHE </a:t>
            </a:r>
            <a:r>
              <a:rPr lang="en-ZA" dirty="0" smtClean="0"/>
              <a:t>review)</a:t>
            </a:r>
            <a:endParaRPr lang="en-GB" dirty="0" smtClean="0"/>
          </a:p>
          <a:p>
            <a:pPr lvl="0"/>
            <a:r>
              <a:rPr lang="en-GB" b="1" dirty="0" smtClean="0"/>
              <a:t>Transparent</a:t>
            </a:r>
            <a:r>
              <a:rPr lang="en-GB" dirty="0"/>
              <a:t>: “An approach to showcasing learning activities taking place in a space through open concepts, low-profile technology and furnishings, and limiting physical barriers that might otherwise obstruct a user’s open view” (Head 2016: 10).</a:t>
            </a:r>
            <a:endParaRPr lang="en-ZA" dirty="0"/>
          </a:p>
          <a:p>
            <a:pPr lvl="0"/>
            <a:r>
              <a:rPr lang="en-GB" b="1" dirty="0"/>
              <a:t>Creative</a:t>
            </a:r>
            <a:r>
              <a:rPr lang="en-GB" dirty="0"/>
              <a:t>: A bright (“modern coloured”) space to foster creativity (seeing libraries as creation hubs</a:t>
            </a:r>
            <a:r>
              <a:rPr lang="en-GB" dirty="0" smtClean="0"/>
              <a:t>)</a:t>
            </a:r>
            <a:endParaRPr lang="en-ZA" dirty="0"/>
          </a:p>
          <a:p>
            <a:pPr lvl="0"/>
            <a:r>
              <a:rPr lang="en-GB" b="1" dirty="0"/>
              <a:t>Digital</a:t>
            </a:r>
            <a:r>
              <a:rPr lang="en-GB" dirty="0"/>
              <a:t>: Developing </a:t>
            </a:r>
            <a:r>
              <a:rPr lang="en-GB" b="1" dirty="0"/>
              <a:t>students’ digital citizenship </a:t>
            </a:r>
            <a:r>
              <a:rPr lang="en-GB" dirty="0"/>
              <a:t>includes mastering technology usage – online identity, communication etiquette, and rights and responsibilities (Horizon report 2017: 22</a:t>
            </a:r>
            <a:r>
              <a:rPr lang="en-GB" dirty="0" smtClean="0"/>
              <a:t>)</a:t>
            </a:r>
            <a:endParaRPr lang="en-ZA" dirty="0"/>
          </a:p>
        </p:txBody>
      </p:sp>
    </p:spTree>
    <p:extLst>
      <p:ext uri="{BB962C8B-B14F-4D97-AF65-F5344CB8AC3E}">
        <p14:creationId xmlns:p14="http://schemas.microsoft.com/office/powerpoint/2010/main" val="40913975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9690" y="199291"/>
            <a:ext cx="9905998" cy="597877"/>
          </a:xfrm>
        </p:spPr>
        <p:txBody>
          <a:bodyPr>
            <a:normAutofit/>
          </a:bodyPr>
          <a:lstStyle/>
          <a:p>
            <a:r>
              <a:rPr lang="en-US" sz="3200" b="1" dirty="0" smtClean="0"/>
              <a:t>Good practices: universities should do…</a:t>
            </a:r>
            <a:endParaRPr lang="en-ZA" sz="3200" b="1" dirty="0"/>
          </a:p>
        </p:txBody>
      </p:sp>
      <p:sp>
        <p:nvSpPr>
          <p:cNvPr id="3" name="Content Placeholder 2"/>
          <p:cNvSpPr>
            <a:spLocks noGrp="1"/>
          </p:cNvSpPr>
          <p:nvPr>
            <p:ph idx="1"/>
          </p:nvPr>
        </p:nvSpPr>
        <p:spPr>
          <a:xfrm>
            <a:off x="1106243" y="961292"/>
            <a:ext cx="10288588" cy="5603631"/>
          </a:xfrm>
        </p:spPr>
        <p:txBody>
          <a:bodyPr>
            <a:normAutofit fontScale="92500" lnSpcReduction="20000"/>
          </a:bodyPr>
          <a:lstStyle/>
          <a:p>
            <a:pPr marL="0" indent="0" algn="ctr">
              <a:buNone/>
            </a:pPr>
            <a:r>
              <a:rPr lang="en-GB" b="1" dirty="0"/>
              <a:t>User-centric spaces that allow for individual and collaborative </a:t>
            </a:r>
            <a:r>
              <a:rPr lang="en-GB" b="1" dirty="0" smtClean="0"/>
              <a:t>learning</a:t>
            </a:r>
          </a:p>
          <a:p>
            <a:r>
              <a:rPr lang="en-ZA" dirty="0" smtClean="0"/>
              <a:t>University of Limpopo - 24/7 </a:t>
            </a:r>
            <a:r>
              <a:rPr lang="en-ZA" b="1" dirty="0" smtClean="0"/>
              <a:t>reading room </a:t>
            </a:r>
            <a:r>
              <a:rPr lang="en-ZA" dirty="0" smtClean="0"/>
              <a:t>– safe study facilities</a:t>
            </a:r>
          </a:p>
          <a:p>
            <a:r>
              <a:rPr lang="en-ZA" dirty="0" smtClean="0"/>
              <a:t>University </a:t>
            </a:r>
            <a:r>
              <a:rPr lang="en-ZA" dirty="0"/>
              <a:t>of </a:t>
            </a:r>
            <a:r>
              <a:rPr lang="en-ZA" dirty="0" smtClean="0"/>
              <a:t>Venda – library - dedicated </a:t>
            </a:r>
            <a:r>
              <a:rPr lang="en-ZA" b="1" dirty="0"/>
              <a:t>space for group work and </a:t>
            </a:r>
            <a:r>
              <a:rPr lang="en-ZA" b="1" dirty="0" smtClean="0"/>
              <a:t>peer-learning</a:t>
            </a:r>
          </a:p>
          <a:p>
            <a:r>
              <a:rPr lang="en-ZA" dirty="0" smtClean="0"/>
              <a:t>Vaal </a:t>
            </a:r>
            <a:r>
              <a:rPr lang="en-ZA" dirty="0"/>
              <a:t>University of </a:t>
            </a:r>
            <a:r>
              <a:rPr lang="en-ZA" dirty="0" smtClean="0"/>
              <a:t>Technology - various </a:t>
            </a:r>
            <a:r>
              <a:rPr lang="en-ZA" dirty="0"/>
              <a:t>libraries on the different </a:t>
            </a:r>
            <a:r>
              <a:rPr lang="en-ZA" dirty="0" smtClean="0"/>
              <a:t>campuses - </a:t>
            </a:r>
            <a:r>
              <a:rPr lang="en-ZA" b="1" dirty="0" smtClean="0"/>
              <a:t>open </a:t>
            </a:r>
            <a:r>
              <a:rPr lang="en-ZA" b="1" dirty="0"/>
              <a:t>on </a:t>
            </a:r>
            <a:r>
              <a:rPr lang="en-ZA" b="1" dirty="0" smtClean="0"/>
              <a:t>weekends</a:t>
            </a:r>
            <a:r>
              <a:rPr lang="en-ZA" dirty="0" smtClean="0"/>
              <a:t> - students </a:t>
            </a:r>
            <a:r>
              <a:rPr lang="en-ZA" dirty="0"/>
              <a:t>can book venues for group </a:t>
            </a:r>
            <a:r>
              <a:rPr lang="en-ZA" dirty="0" smtClean="0"/>
              <a:t>work</a:t>
            </a:r>
          </a:p>
          <a:p>
            <a:r>
              <a:rPr lang="en-ZA" dirty="0" smtClean="0"/>
              <a:t>University </a:t>
            </a:r>
            <a:r>
              <a:rPr lang="en-ZA" dirty="0"/>
              <a:t>of Cape Town is also provisioning 24/7 study </a:t>
            </a:r>
            <a:r>
              <a:rPr lang="en-ZA" dirty="0" smtClean="0"/>
              <a:t>areas</a:t>
            </a:r>
          </a:p>
          <a:p>
            <a:r>
              <a:rPr lang="en-ZA" dirty="0" smtClean="0"/>
              <a:t>University </a:t>
            </a:r>
            <a:r>
              <a:rPr lang="en-ZA" dirty="0"/>
              <a:t>of </a:t>
            </a:r>
            <a:r>
              <a:rPr lang="en-ZA" dirty="0" err="1"/>
              <a:t>Kwa</a:t>
            </a:r>
            <a:r>
              <a:rPr lang="en-ZA" dirty="0"/>
              <a:t>-Zulu </a:t>
            </a:r>
            <a:r>
              <a:rPr lang="en-ZA" dirty="0" smtClean="0"/>
              <a:t>Natal - learning </a:t>
            </a:r>
            <a:r>
              <a:rPr lang="en-ZA" dirty="0"/>
              <a:t>spaces are being </a:t>
            </a:r>
            <a:r>
              <a:rPr lang="en-ZA" b="1" dirty="0"/>
              <a:t>repurposed</a:t>
            </a:r>
            <a:r>
              <a:rPr lang="en-ZA" dirty="0"/>
              <a:t> for both </a:t>
            </a:r>
            <a:r>
              <a:rPr lang="en-ZA" b="1" dirty="0"/>
              <a:t>individual and group </a:t>
            </a:r>
            <a:r>
              <a:rPr lang="en-ZA" b="1" dirty="0" smtClean="0"/>
              <a:t>learning</a:t>
            </a:r>
          </a:p>
          <a:p>
            <a:r>
              <a:rPr lang="en-ZA" dirty="0" smtClean="0"/>
              <a:t>University </a:t>
            </a:r>
            <a:r>
              <a:rPr lang="en-ZA" dirty="0"/>
              <a:t>of the Western Cape provides “silent study areas, discussion rooms, meeting rooms, Knowledge Commons, Reading room, reference desks, self-learning zone, disabled student centre, print &amp; go kiosks, and training </a:t>
            </a:r>
            <a:r>
              <a:rPr lang="en-ZA" dirty="0" smtClean="0"/>
              <a:t>rooms”</a:t>
            </a:r>
          </a:p>
          <a:p>
            <a:r>
              <a:rPr lang="en-ZA" dirty="0" smtClean="0"/>
              <a:t>Stellenbosch University- refurbished - “</a:t>
            </a:r>
            <a:r>
              <a:rPr lang="en-ZA" dirty="0"/>
              <a:t>vibrant and attractive physical and virtual space that promotes collaboration, social </a:t>
            </a:r>
            <a:r>
              <a:rPr lang="en-ZA" dirty="0" smtClean="0"/>
              <a:t>networking”</a:t>
            </a:r>
            <a:endParaRPr lang="en-ZA" dirty="0"/>
          </a:p>
          <a:p>
            <a:endParaRPr lang="en-ZA" dirty="0"/>
          </a:p>
          <a:p>
            <a:endParaRPr lang="en-ZA" dirty="0"/>
          </a:p>
          <a:p>
            <a:endParaRPr lang="en-ZA" dirty="0"/>
          </a:p>
          <a:p>
            <a:pPr marL="0" indent="0">
              <a:buNone/>
            </a:pPr>
            <a:endParaRPr lang="en-ZA" b="1" dirty="0"/>
          </a:p>
          <a:p>
            <a:endParaRPr lang="en-ZA" dirty="0"/>
          </a:p>
        </p:txBody>
      </p:sp>
    </p:spTree>
    <p:extLst>
      <p:ext uri="{BB962C8B-B14F-4D97-AF65-F5344CB8AC3E}">
        <p14:creationId xmlns:p14="http://schemas.microsoft.com/office/powerpoint/2010/main" val="5596842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0028" y="293077"/>
            <a:ext cx="9905998" cy="550985"/>
          </a:xfrm>
        </p:spPr>
        <p:txBody>
          <a:bodyPr>
            <a:normAutofit/>
          </a:bodyPr>
          <a:lstStyle/>
          <a:p>
            <a:r>
              <a:rPr lang="en-US" sz="3200" b="1" dirty="0" smtClean="0"/>
              <a:t>Good practices: universities should do…</a:t>
            </a:r>
            <a:endParaRPr lang="en-ZA" sz="3200" b="1" dirty="0"/>
          </a:p>
        </p:txBody>
      </p:sp>
      <p:sp>
        <p:nvSpPr>
          <p:cNvPr id="3" name="Content Placeholder 2"/>
          <p:cNvSpPr>
            <a:spLocks noGrp="1"/>
          </p:cNvSpPr>
          <p:nvPr>
            <p:ph idx="1"/>
          </p:nvPr>
        </p:nvSpPr>
        <p:spPr>
          <a:xfrm>
            <a:off x="1164858" y="1277815"/>
            <a:ext cx="9905999" cy="5322277"/>
          </a:xfrm>
        </p:spPr>
        <p:txBody>
          <a:bodyPr>
            <a:normAutofit/>
          </a:bodyPr>
          <a:lstStyle/>
          <a:p>
            <a:pPr marL="0" indent="0" algn="ctr">
              <a:buNone/>
            </a:pPr>
            <a:r>
              <a:rPr lang="en-GB" b="1" dirty="0" smtClean="0"/>
              <a:t>Switch </a:t>
            </a:r>
            <a:r>
              <a:rPr lang="en-GB" b="1" dirty="0"/>
              <a:t>to digital </a:t>
            </a:r>
            <a:r>
              <a:rPr lang="en-GB" b="1" dirty="0" smtClean="0"/>
              <a:t>resources</a:t>
            </a:r>
            <a:endParaRPr lang="en-ZA" b="1" dirty="0"/>
          </a:p>
          <a:p>
            <a:r>
              <a:rPr lang="en-ZA" dirty="0" smtClean="0"/>
              <a:t>Several universities - Increasing amount </a:t>
            </a:r>
            <a:r>
              <a:rPr lang="en-ZA" dirty="0"/>
              <a:t>of electronic </a:t>
            </a:r>
            <a:r>
              <a:rPr lang="en-ZA" dirty="0" smtClean="0"/>
              <a:t>resources – incorporation of Lib </a:t>
            </a:r>
            <a:r>
              <a:rPr lang="en-ZA" dirty="0"/>
              <a:t>Guides into o</a:t>
            </a:r>
            <a:r>
              <a:rPr lang="en-ZA" dirty="0" smtClean="0"/>
              <a:t>nline systems</a:t>
            </a:r>
          </a:p>
          <a:p>
            <a:pPr lvl="1"/>
            <a:r>
              <a:rPr lang="en-ZA" dirty="0" smtClean="0"/>
              <a:t>University </a:t>
            </a:r>
            <a:r>
              <a:rPr lang="en-ZA" dirty="0"/>
              <a:t>of Limpopo, the University of Venda, Wits University, Walter </a:t>
            </a:r>
            <a:r>
              <a:rPr lang="en-ZA" dirty="0" err="1"/>
              <a:t>Sisulu</a:t>
            </a:r>
            <a:r>
              <a:rPr lang="en-ZA" dirty="0"/>
              <a:t> University, University of the Western Cape, the University of South Africa, Stellenbosch University </a:t>
            </a:r>
          </a:p>
          <a:p>
            <a:pPr lvl="1"/>
            <a:r>
              <a:rPr lang="en-ZA" dirty="0" smtClean="0"/>
              <a:t>North-West </a:t>
            </a:r>
            <a:r>
              <a:rPr lang="en-ZA" dirty="0"/>
              <a:t>University has an integrated library website that ensures seamless access to electronic resources (CHE </a:t>
            </a:r>
            <a:r>
              <a:rPr lang="en-ZA" dirty="0" smtClean="0"/>
              <a:t>review)</a:t>
            </a:r>
          </a:p>
          <a:p>
            <a:pPr lvl="1"/>
            <a:r>
              <a:rPr lang="en-ZA" dirty="0" smtClean="0"/>
              <a:t>University </a:t>
            </a:r>
            <a:r>
              <a:rPr lang="en-ZA" dirty="0"/>
              <a:t>of Johannesburg follows an “E First Strategy” with regard to e-textbooks and open-source </a:t>
            </a:r>
            <a:r>
              <a:rPr lang="en-ZA" dirty="0" smtClean="0"/>
              <a:t>textbooks</a:t>
            </a:r>
            <a:endParaRPr lang="en-ZA" dirty="0"/>
          </a:p>
        </p:txBody>
      </p:sp>
    </p:spTree>
    <p:extLst>
      <p:ext uri="{BB962C8B-B14F-4D97-AF65-F5344CB8AC3E}">
        <p14:creationId xmlns:p14="http://schemas.microsoft.com/office/powerpoint/2010/main" val="38215584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0028" y="149595"/>
            <a:ext cx="9905998" cy="846866"/>
          </a:xfrm>
        </p:spPr>
        <p:txBody>
          <a:bodyPr>
            <a:normAutofit/>
          </a:bodyPr>
          <a:lstStyle/>
          <a:p>
            <a:r>
              <a:rPr lang="en-US" sz="3200" b="1" dirty="0" smtClean="0"/>
              <a:t>Good practices: universities should do…</a:t>
            </a:r>
            <a:endParaRPr lang="en-ZA" sz="3200" b="1" dirty="0"/>
          </a:p>
        </p:txBody>
      </p:sp>
      <p:sp>
        <p:nvSpPr>
          <p:cNvPr id="3" name="Content Placeholder 2"/>
          <p:cNvSpPr>
            <a:spLocks noGrp="1"/>
          </p:cNvSpPr>
          <p:nvPr>
            <p:ph idx="1"/>
          </p:nvPr>
        </p:nvSpPr>
        <p:spPr>
          <a:xfrm>
            <a:off x="1207477" y="1043354"/>
            <a:ext cx="9839934" cy="5240215"/>
          </a:xfrm>
        </p:spPr>
        <p:txBody>
          <a:bodyPr>
            <a:normAutofit/>
          </a:bodyPr>
          <a:lstStyle/>
          <a:p>
            <a:pPr marL="0" indent="0" algn="ctr">
              <a:buNone/>
            </a:pPr>
            <a:endParaRPr lang="en-GB" b="1" dirty="0" smtClean="0"/>
          </a:p>
          <a:p>
            <a:pPr marL="0" indent="0" algn="ctr">
              <a:buNone/>
            </a:pPr>
            <a:r>
              <a:rPr lang="en-GB" b="1" dirty="0" smtClean="0"/>
              <a:t>Ubiquitous </a:t>
            </a:r>
            <a:r>
              <a:rPr lang="en-GB" b="1" dirty="0"/>
              <a:t>access to fast Wi-Fi and power points/charging </a:t>
            </a:r>
            <a:r>
              <a:rPr lang="en-GB" b="1" dirty="0" smtClean="0"/>
              <a:t>stations</a:t>
            </a:r>
            <a:endParaRPr lang="en-ZA" b="1" dirty="0"/>
          </a:p>
          <a:p>
            <a:r>
              <a:rPr lang="en-ZA" dirty="0" smtClean="0"/>
              <a:t>University </a:t>
            </a:r>
            <a:r>
              <a:rPr lang="en-ZA" dirty="0"/>
              <a:t>of </a:t>
            </a:r>
            <a:r>
              <a:rPr lang="en-ZA" dirty="0" smtClean="0"/>
              <a:t>Limpopo - </a:t>
            </a:r>
            <a:r>
              <a:rPr lang="en-ZA" b="1" dirty="0" smtClean="0"/>
              <a:t>Wi-Fi</a:t>
            </a:r>
            <a:r>
              <a:rPr lang="en-ZA" dirty="0" smtClean="0"/>
              <a:t> </a:t>
            </a:r>
            <a:r>
              <a:rPr lang="en-ZA" dirty="0"/>
              <a:t>is available, and </a:t>
            </a:r>
            <a:r>
              <a:rPr lang="en-ZA" b="1" dirty="0"/>
              <a:t>hotspot technology </a:t>
            </a:r>
            <a:r>
              <a:rPr lang="en-ZA" dirty="0"/>
              <a:t>for students with their own devices is being researched and implemented (CHE review 2017</a:t>
            </a:r>
            <a:r>
              <a:rPr lang="en-ZA" dirty="0" smtClean="0"/>
              <a:t>)</a:t>
            </a:r>
            <a:endParaRPr lang="en-ZA" dirty="0"/>
          </a:p>
          <a:p>
            <a:r>
              <a:rPr lang="en-ZA" dirty="0" smtClean="0"/>
              <a:t>Walter </a:t>
            </a:r>
            <a:r>
              <a:rPr lang="en-ZA" dirty="0" err="1"/>
              <a:t>Sisulu</a:t>
            </a:r>
            <a:r>
              <a:rPr lang="en-ZA" dirty="0"/>
              <a:t> University library has 24 hour </a:t>
            </a:r>
            <a:r>
              <a:rPr lang="en-ZA" b="1" dirty="0"/>
              <a:t>walk-in-walk-out labs</a:t>
            </a:r>
            <a:r>
              <a:rPr lang="en-ZA" dirty="0"/>
              <a:t>, </a:t>
            </a:r>
            <a:r>
              <a:rPr lang="en-ZA" dirty="0" smtClean="0"/>
              <a:t>internet </a:t>
            </a:r>
            <a:r>
              <a:rPr lang="en-ZA" dirty="0"/>
              <a:t>and reading labs with </a:t>
            </a:r>
            <a:r>
              <a:rPr lang="en-ZA" dirty="0" err="1" smtClean="0"/>
              <a:t>approx</a:t>
            </a:r>
            <a:r>
              <a:rPr lang="en-ZA" dirty="0" smtClean="0"/>
              <a:t> </a:t>
            </a:r>
            <a:r>
              <a:rPr lang="en-ZA" b="1" dirty="0" smtClean="0"/>
              <a:t>500 seats</a:t>
            </a:r>
            <a:endParaRPr lang="en-ZA" dirty="0"/>
          </a:p>
          <a:p>
            <a:r>
              <a:rPr lang="en-ZA" dirty="0" smtClean="0"/>
              <a:t>Central </a:t>
            </a:r>
            <a:r>
              <a:rPr lang="en-ZA" dirty="0"/>
              <a:t>University of </a:t>
            </a:r>
            <a:r>
              <a:rPr lang="en-ZA" dirty="0" smtClean="0"/>
              <a:t>Technology (CUT) - implement </a:t>
            </a:r>
            <a:r>
              <a:rPr lang="en-ZA" dirty="0"/>
              <a:t>outdoor learning spaces with access to </a:t>
            </a:r>
            <a:r>
              <a:rPr lang="en-ZA" b="1" dirty="0"/>
              <a:t>solar charging stations </a:t>
            </a:r>
            <a:r>
              <a:rPr lang="en-ZA" dirty="0"/>
              <a:t>and increasing Wi-Fi access (CHE review</a:t>
            </a:r>
            <a:r>
              <a:rPr lang="en-ZA" dirty="0" smtClean="0"/>
              <a:t>)</a:t>
            </a:r>
            <a:endParaRPr lang="en-ZA" dirty="0"/>
          </a:p>
          <a:p>
            <a:endParaRPr lang="en-ZA" dirty="0"/>
          </a:p>
        </p:txBody>
      </p:sp>
    </p:spTree>
    <p:extLst>
      <p:ext uri="{BB962C8B-B14F-4D97-AF65-F5344CB8AC3E}">
        <p14:creationId xmlns:p14="http://schemas.microsoft.com/office/powerpoint/2010/main" val="7934868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8274" y="126150"/>
            <a:ext cx="9905998" cy="846866"/>
          </a:xfrm>
        </p:spPr>
        <p:txBody>
          <a:bodyPr>
            <a:normAutofit/>
          </a:bodyPr>
          <a:lstStyle/>
          <a:p>
            <a:r>
              <a:rPr lang="en-US" sz="3200" b="1" dirty="0" smtClean="0"/>
              <a:t>Good practices: universities should do…</a:t>
            </a:r>
            <a:endParaRPr lang="en-ZA" sz="3200" b="1" dirty="0"/>
          </a:p>
        </p:txBody>
      </p:sp>
      <p:sp>
        <p:nvSpPr>
          <p:cNvPr id="3" name="Content Placeholder 2"/>
          <p:cNvSpPr>
            <a:spLocks noGrp="1"/>
          </p:cNvSpPr>
          <p:nvPr>
            <p:ph idx="1"/>
          </p:nvPr>
        </p:nvSpPr>
        <p:spPr>
          <a:xfrm>
            <a:off x="1246920" y="1031630"/>
            <a:ext cx="9905999" cy="5462955"/>
          </a:xfrm>
        </p:spPr>
        <p:txBody>
          <a:bodyPr>
            <a:normAutofit fontScale="85000" lnSpcReduction="10000"/>
          </a:bodyPr>
          <a:lstStyle/>
          <a:p>
            <a:pPr marL="0" indent="0" algn="ctr">
              <a:buNone/>
            </a:pPr>
            <a:r>
              <a:rPr lang="en-GB" b="1" dirty="0" smtClean="0"/>
              <a:t>Learning Commons</a:t>
            </a:r>
            <a:r>
              <a:rPr lang="en-ZA" b="1" dirty="0" smtClean="0"/>
              <a:t>: </a:t>
            </a:r>
            <a:r>
              <a:rPr lang="en-ZA" dirty="0" smtClean="0"/>
              <a:t>“Full-service </a:t>
            </a:r>
            <a:r>
              <a:rPr lang="en-ZA" dirty="0"/>
              <a:t>hubs for learning, research, engagement, and collaboration within the library” (Head 2016: </a:t>
            </a:r>
            <a:r>
              <a:rPr lang="en-ZA" dirty="0" smtClean="0"/>
              <a:t>8)</a:t>
            </a:r>
          </a:p>
          <a:p>
            <a:pPr marL="0" indent="0" algn="ctr">
              <a:buNone/>
            </a:pPr>
            <a:r>
              <a:rPr lang="en-ZA" dirty="0"/>
              <a:t>“</a:t>
            </a:r>
            <a:r>
              <a:rPr lang="en-ZA" b="1" dirty="0"/>
              <a:t>Everyone</a:t>
            </a:r>
            <a:r>
              <a:rPr lang="en-ZA" dirty="0"/>
              <a:t> is a </a:t>
            </a:r>
            <a:r>
              <a:rPr lang="en-ZA" b="1" dirty="0"/>
              <a:t>learner</a:t>
            </a:r>
            <a:r>
              <a:rPr lang="en-ZA" dirty="0"/>
              <a:t>; everyone is a </a:t>
            </a:r>
            <a:r>
              <a:rPr lang="en-ZA" b="1" dirty="0"/>
              <a:t>teacher working collaboratively </a:t>
            </a:r>
            <a:r>
              <a:rPr lang="en-ZA" dirty="0"/>
              <a:t>toward excellence” (Leading Learning 2014: 5</a:t>
            </a:r>
            <a:r>
              <a:rPr lang="en-ZA" dirty="0" smtClean="0"/>
              <a:t>)</a:t>
            </a:r>
          </a:p>
          <a:p>
            <a:r>
              <a:rPr lang="en-ZA" dirty="0" smtClean="0"/>
              <a:t>University </a:t>
            </a:r>
            <a:r>
              <a:rPr lang="en-ZA" dirty="0"/>
              <a:t>of Limpopo </a:t>
            </a:r>
            <a:r>
              <a:rPr lang="en-ZA" dirty="0" smtClean="0"/>
              <a:t>- learning commons</a:t>
            </a:r>
            <a:r>
              <a:rPr lang="en-ZA" dirty="0"/>
              <a:t> </a:t>
            </a:r>
            <a:r>
              <a:rPr lang="en-ZA" dirty="0" smtClean="0"/>
              <a:t>- </a:t>
            </a:r>
            <a:r>
              <a:rPr lang="en-ZA" dirty="0"/>
              <a:t>“enable provision of content and other supporting materials for students” (CHE review </a:t>
            </a:r>
            <a:r>
              <a:rPr lang="en-ZA" dirty="0" smtClean="0"/>
              <a:t>2017)</a:t>
            </a:r>
          </a:p>
          <a:p>
            <a:r>
              <a:rPr lang="en-ZA" dirty="0" smtClean="0"/>
              <a:t>Stellenbosch University - learning </a:t>
            </a:r>
            <a:r>
              <a:rPr lang="en-ZA" dirty="0"/>
              <a:t>commons </a:t>
            </a:r>
            <a:r>
              <a:rPr lang="en-ZA" dirty="0" smtClean="0"/>
              <a:t>- with </a:t>
            </a:r>
            <a:r>
              <a:rPr lang="en-ZA" dirty="0"/>
              <a:t>ubiquitous access to </a:t>
            </a:r>
            <a:r>
              <a:rPr lang="en-ZA" dirty="0" smtClean="0"/>
              <a:t>Wi-Fi</a:t>
            </a:r>
          </a:p>
          <a:p>
            <a:r>
              <a:rPr lang="en-ZA" dirty="0" smtClean="0"/>
              <a:t>Walter </a:t>
            </a:r>
            <a:r>
              <a:rPr lang="en-ZA" dirty="0" err="1"/>
              <a:t>Sisulu</a:t>
            </a:r>
            <a:r>
              <a:rPr lang="en-ZA" dirty="0"/>
              <a:t> University </a:t>
            </a:r>
            <a:r>
              <a:rPr lang="en-ZA" dirty="0" smtClean="0"/>
              <a:t>campuses - interactive learning </a:t>
            </a:r>
            <a:r>
              <a:rPr lang="en-ZA" dirty="0"/>
              <a:t>c</a:t>
            </a:r>
            <a:r>
              <a:rPr lang="en-ZA" dirty="0" smtClean="0"/>
              <a:t>ommons exist – serves under and post graduates – “training hubs and research clinics”</a:t>
            </a:r>
          </a:p>
          <a:p>
            <a:r>
              <a:rPr lang="en-ZA" dirty="0" smtClean="0"/>
              <a:t>UWC – ‘Knowledge </a:t>
            </a:r>
            <a:r>
              <a:rPr lang="en-ZA" dirty="0"/>
              <a:t>Commons </a:t>
            </a:r>
            <a:r>
              <a:rPr lang="en-ZA" dirty="0" smtClean="0"/>
              <a:t>facility’ - additional </a:t>
            </a:r>
            <a:r>
              <a:rPr lang="en-ZA" dirty="0"/>
              <a:t>software and equipment for disabled </a:t>
            </a:r>
            <a:r>
              <a:rPr lang="en-ZA" dirty="0" smtClean="0"/>
              <a:t>students; and co-curricular programme - current </a:t>
            </a:r>
            <a:r>
              <a:rPr lang="en-ZA" dirty="0"/>
              <a:t>affairs, culture, </a:t>
            </a:r>
            <a:r>
              <a:rPr lang="en-ZA" dirty="0" smtClean="0"/>
              <a:t>heritage &amp; ethical issues</a:t>
            </a:r>
          </a:p>
          <a:p>
            <a:r>
              <a:rPr lang="en-ZA" dirty="0" smtClean="0"/>
              <a:t>UJ - dedicated </a:t>
            </a:r>
            <a:r>
              <a:rPr lang="en-ZA" dirty="0"/>
              <a:t>subject </a:t>
            </a:r>
            <a:r>
              <a:rPr lang="en-ZA" dirty="0" smtClean="0"/>
              <a:t>librarians - linked </a:t>
            </a:r>
            <a:r>
              <a:rPr lang="en-ZA" dirty="0"/>
              <a:t>to different course modules in order to “ensure a direct library presence” (</a:t>
            </a:r>
            <a:r>
              <a:rPr lang="en-ZA" dirty="0" smtClean="0"/>
              <a:t>CHE review 2017)</a:t>
            </a:r>
            <a:endParaRPr lang="en-ZA" dirty="0"/>
          </a:p>
          <a:p>
            <a:endParaRPr lang="en-ZA" dirty="0" smtClean="0"/>
          </a:p>
          <a:p>
            <a:pPr marL="0" indent="0">
              <a:buNone/>
            </a:pPr>
            <a:endParaRPr lang="en-ZA" dirty="0"/>
          </a:p>
          <a:p>
            <a:pPr marL="0" indent="0">
              <a:buNone/>
            </a:pPr>
            <a:endParaRPr lang="en-ZA" dirty="0" smtClean="0"/>
          </a:p>
        </p:txBody>
      </p:sp>
    </p:spTree>
    <p:extLst>
      <p:ext uri="{BB962C8B-B14F-4D97-AF65-F5344CB8AC3E}">
        <p14:creationId xmlns:p14="http://schemas.microsoft.com/office/powerpoint/2010/main" val="38215584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9321" y="255102"/>
            <a:ext cx="9905998" cy="635852"/>
          </a:xfrm>
        </p:spPr>
        <p:txBody>
          <a:bodyPr>
            <a:normAutofit/>
          </a:bodyPr>
          <a:lstStyle/>
          <a:p>
            <a:r>
              <a:rPr lang="en-US" sz="3200" b="1" dirty="0"/>
              <a:t>Desirable </a:t>
            </a:r>
            <a:r>
              <a:rPr lang="en-US" sz="3200" b="1" dirty="0" smtClean="0"/>
              <a:t>practices</a:t>
            </a:r>
            <a:endParaRPr lang="en-ZA" sz="3200" dirty="0"/>
          </a:p>
        </p:txBody>
      </p:sp>
      <p:sp>
        <p:nvSpPr>
          <p:cNvPr id="3" name="Content Placeholder 2"/>
          <p:cNvSpPr>
            <a:spLocks noGrp="1"/>
          </p:cNvSpPr>
          <p:nvPr>
            <p:ph idx="1"/>
          </p:nvPr>
        </p:nvSpPr>
        <p:spPr>
          <a:xfrm>
            <a:off x="1141412" y="996462"/>
            <a:ext cx="10101019" cy="5580184"/>
          </a:xfrm>
        </p:spPr>
        <p:txBody>
          <a:bodyPr>
            <a:normAutofit/>
          </a:bodyPr>
          <a:lstStyle/>
          <a:p>
            <a:r>
              <a:rPr lang="en-GB" b="1" dirty="0"/>
              <a:t>Library </a:t>
            </a:r>
            <a:r>
              <a:rPr lang="en-GB" b="1" dirty="0" smtClean="0"/>
              <a:t>Learning Space - </a:t>
            </a:r>
            <a:r>
              <a:rPr lang="en-ZA" dirty="0" smtClean="0"/>
              <a:t>a </a:t>
            </a:r>
            <a:r>
              <a:rPr lang="en-ZA" dirty="0"/>
              <a:t>progression from learning commons (Head 2016: </a:t>
            </a:r>
            <a:r>
              <a:rPr lang="en-ZA" dirty="0" smtClean="0"/>
              <a:t>9)</a:t>
            </a:r>
          </a:p>
          <a:p>
            <a:pPr lvl="1"/>
            <a:r>
              <a:rPr lang="en-ZA" dirty="0" smtClean="0"/>
              <a:t>University </a:t>
            </a:r>
            <a:r>
              <a:rPr lang="en-ZA" dirty="0"/>
              <a:t>of the Western Cape provides “</a:t>
            </a:r>
            <a:r>
              <a:rPr lang="en-ZA" b="1" dirty="0"/>
              <a:t>a cross-faculty service division</a:t>
            </a:r>
            <a:r>
              <a:rPr lang="en-ZA" dirty="0"/>
              <a:t>, access to more than 100 PC’s in the Knowledge Commons, PC workstations and laptop-friendly spaces throughout the library, and 30 print &amp; go kiosks allowing students 15 minutes to read emails, download documents to email, or print assignments” (CHE review 2017) </a:t>
            </a:r>
          </a:p>
          <a:p>
            <a:r>
              <a:rPr lang="en-GB" b="1" dirty="0" smtClean="0"/>
              <a:t>Most </a:t>
            </a:r>
            <a:r>
              <a:rPr lang="en-GB" b="1" dirty="0"/>
              <a:t>of the library’s spaces allocated for student </a:t>
            </a:r>
            <a:r>
              <a:rPr lang="en-GB" b="1" dirty="0" smtClean="0"/>
              <a:t>use</a:t>
            </a:r>
          </a:p>
          <a:p>
            <a:pPr lvl="1"/>
            <a:r>
              <a:rPr lang="en-ZA" dirty="0" smtClean="0"/>
              <a:t>Virginia </a:t>
            </a:r>
            <a:r>
              <a:rPr lang="en-ZA" dirty="0"/>
              <a:t>Commonwealth University’s library has </a:t>
            </a:r>
            <a:r>
              <a:rPr lang="en-ZA" b="1" dirty="0"/>
              <a:t>dedicated 90% of the space to student use </a:t>
            </a:r>
            <a:r>
              <a:rPr lang="en-ZA" dirty="0" smtClean="0"/>
              <a:t> </a:t>
            </a:r>
            <a:r>
              <a:rPr lang="en-ZA" dirty="0"/>
              <a:t>(Horizon report 2017: 17</a:t>
            </a:r>
            <a:r>
              <a:rPr lang="en-ZA" dirty="0" smtClean="0"/>
              <a:t>)</a:t>
            </a:r>
            <a:endParaRPr lang="en-ZA" dirty="0"/>
          </a:p>
          <a:p>
            <a:r>
              <a:rPr lang="en-GB" b="1" dirty="0" smtClean="0"/>
              <a:t>Research </a:t>
            </a:r>
            <a:r>
              <a:rPr lang="en-GB" b="1" dirty="0"/>
              <a:t>data </a:t>
            </a:r>
            <a:r>
              <a:rPr lang="en-GB" b="1" dirty="0" smtClean="0"/>
              <a:t>management</a:t>
            </a:r>
          </a:p>
          <a:p>
            <a:pPr lvl="1"/>
            <a:r>
              <a:rPr lang="en-GB" dirty="0" smtClean="0"/>
              <a:t>Store and track user data and research – to improve services – and for data management (identification and access)</a:t>
            </a:r>
          </a:p>
          <a:p>
            <a:pPr lvl="1"/>
            <a:endParaRPr lang="en-ZA" b="1" dirty="0"/>
          </a:p>
          <a:p>
            <a:endParaRPr lang="en-ZA" dirty="0"/>
          </a:p>
        </p:txBody>
      </p:sp>
    </p:spTree>
    <p:extLst>
      <p:ext uri="{BB962C8B-B14F-4D97-AF65-F5344CB8AC3E}">
        <p14:creationId xmlns:p14="http://schemas.microsoft.com/office/powerpoint/2010/main" val="20540414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7260" y="114427"/>
            <a:ext cx="9905998" cy="905482"/>
          </a:xfrm>
        </p:spPr>
        <p:txBody>
          <a:bodyPr>
            <a:normAutofit/>
          </a:bodyPr>
          <a:lstStyle/>
          <a:p>
            <a:r>
              <a:rPr lang="en-US" sz="3200" b="1" dirty="0"/>
              <a:t>Noteworthy </a:t>
            </a:r>
            <a:r>
              <a:rPr lang="en-US" sz="3200" b="1" dirty="0" smtClean="0"/>
              <a:t>PRACTICES</a:t>
            </a:r>
            <a:endParaRPr lang="en-ZA" sz="3200" dirty="0"/>
          </a:p>
        </p:txBody>
      </p:sp>
      <p:sp>
        <p:nvSpPr>
          <p:cNvPr id="3" name="Content Placeholder 2"/>
          <p:cNvSpPr>
            <a:spLocks noGrp="1"/>
          </p:cNvSpPr>
          <p:nvPr>
            <p:ph idx="1"/>
          </p:nvPr>
        </p:nvSpPr>
        <p:spPr>
          <a:xfrm>
            <a:off x="1348154" y="1078523"/>
            <a:ext cx="9870832" cy="5615354"/>
          </a:xfrm>
        </p:spPr>
        <p:txBody>
          <a:bodyPr>
            <a:normAutofit fontScale="47500" lnSpcReduction="20000"/>
          </a:bodyPr>
          <a:lstStyle/>
          <a:p>
            <a:r>
              <a:rPr lang="en-GB" sz="4400" b="1" dirty="0"/>
              <a:t>Digital </a:t>
            </a:r>
            <a:r>
              <a:rPr lang="en-GB" sz="4400" b="1" dirty="0" smtClean="0"/>
              <a:t>Tool Shed</a:t>
            </a:r>
          </a:p>
          <a:p>
            <a:pPr lvl="1"/>
            <a:r>
              <a:rPr lang="en-ZA" sz="4400" dirty="0" smtClean="0"/>
              <a:t>Claremont </a:t>
            </a:r>
            <a:r>
              <a:rPr lang="en-ZA" sz="4400" dirty="0"/>
              <a:t>Colleges Library, a Digital Tool Shed is being constructed, which is “an incubator for innovative digital research, teaching, and learning” Horizon Report (2017: 17). </a:t>
            </a:r>
          </a:p>
          <a:p>
            <a:r>
              <a:rPr lang="en-GB" sz="4400" b="1" dirty="0" smtClean="0"/>
              <a:t>Mobile </a:t>
            </a:r>
            <a:r>
              <a:rPr lang="en-GB" sz="4400" b="1" dirty="0"/>
              <a:t>L</a:t>
            </a:r>
            <a:r>
              <a:rPr lang="en-GB" sz="4400" b="1" dirty="0" smtClean="0"/>
              <a:t>ibraries</a:t>
            </a:r>
          </a:p>
          <a:p>
            <a:pPr lvl="1"/>
            <a:r>
              <a:rPr lang="en-ZA" sz="4400" dirty="0" smtClean="0"/>
              <a:t>University </a:t>
            </a:r>
            <a:r>
              <a:rPr lang="en-ZA" sz="4400" dirty="0"/>
              <a:t>of South Africa </a:t>
            </a:r>
            <a:r>
              <a:rPr lang="en-ZA" sz="4400" dirty="0" smtClean="0"/>
              <a:t>- offers </a:t>
            </a:r>
            <a:r>
              <a:rPr lang="en-ZA" sz="4400" dirty="0"/>
              <a:t>mobile libraries in the Western Cape and </a:t>
            </a:r>
            <a:r>
              <a:rPr lang="en-ZA" sz="4400" dirty="0" smtClean="0"/>
              <a:t>Limpopo</a:t>
            </a:r>
            <a:endParaRPr lang="en-ZA" sz="4400" dirty="0"/>
          </a:p>
          <a:p>
            <a:r>
              <a:rPr lang="en-GB" sz="4400" b="1" dirty="0"/>
              <a:t>Libraries – adoption of a matrix-like organisational structure </a:t>
            </a:r>
            <a:r>
              <a:rPr lang="en-ZA" sz="4400" dirty="0"/>
              <a:t>(Horizon report 2017: 28)</a:t>
            </a:r>
          </a:p>
          <a:p>
            <a:pPr lvl="1"/>
            <a:r>
              <a:rPr lang="en-ZA" sz="4400" dirty="0"/>
              <a:t>Bring teams of experts  together from various functional  areas – engage in projects</a:t>
            </a:r>
          </a:p>
          <a:p>
            <a:pPr lvl="1"/>
            <a:r>
              <a:rPr lang="en-ZA" sz="4400" dirty="0"/>
              <a:t>Encourages collaboration, integrated services and interdisciplinary approaches to problem-solving </a:t>
            </a:r>
          </a:p>
          <a:p>
            <a:pPr lvl="1"/>
            <a:r>
              <a:rPr lang="en-ZA" sz="4400" dirty="0"/>
              <a:t>University of Manchester Library – move away traditional subject-based team model – to  three function-based teams,  </a:t>
            </a:r>
            <a:r>
              <a:rPr lang="en-ZA" sz="4400" b="1" dirty="0"/>
              <a:t>research services</a:t>
            </a:r>
            <a:r>
              <a:rPr lang="en-ZA" sz="4400" dirty="0"/>
              <a:t>, </a:t>
            </a:r>
            <a:r>
              <a:rPr lang="en-ZA" sz="4400" b="1" dirty="0"/>
              <a:t>teaching and learning</a:t>
            </a:r>
            <a:r>
              <a:rPr lang="en-ZA" sz="4400" dirty="0"/>
              <a:t>, and </a:t>
            </a:r>
            <a:r>
              <a:rPr lang="en-ZA" sz="4400" b="1" dirty="0"/>
              <a:t>academic engagement</a:t>
            </a:r>
            <a:endParaRPr lang="en-GB" sz="4400" b="1" dirty="0"/>
          </a:p>
          <a:p>
            <a:endParaRPr lang="en-ZA" dirty="0"/>
          </a:p>
          <a:p>
            <a:endParaRPr lang="en-ZA" dirty="0"/>
          </a:p>
          <a:p>
            <a:pPr marL="0" indent="0">
              <a:buNone/>
            </a:pPr>
            <a:endParaRPr lang="en-GB" dirty="0" smtClean="0"/>
          </a:p>
        </p:txBody>
      </p:sp>
    </p:spTree>
    <p:extLst>
      <p:ext uri="{BB962C8B-B14F-4D97-AF65-F5344CB8AC3E}">
        <p14:creationId xmlns:p14="http://schemas.microsoft.com/office/powerpoint/2010/main" val="14164767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4153" y="102704"/>
            <a:ext cx="9905998" cy="905482"/>
          </a:xfrm>
        </p:spPr>
        <p:txBody>
          <a:bodyPr>
            <a:normAutofit/>
          </a:bodyPr>
          <a:lstStyle/>
          <a:p>
            <a:r>
              <a:rPr lang="en-US" sz="3200" b="1" dirty="0"/>
              <a:t>Noteworthy </a:t>
            </a:r>
            <a:r>
              <a:rPr lang="en-US" sz="3200" b="1" dirty="0" smtClean="0"/>
              <a:t>PRACTICES</a:t>
            </a:r>
            <a:endParaRPr lang="en-ZA" sz="3200" dirty="0"/>
          </a:p>
        </p:txBody>
      </p:sp>
      <p:sp>
        <p:nvSpPr>
          <p:cNvPr id="3" name="Content Placeholder 2"/>
          <p:cNvSpPr>
            <a:spLocks noGrp="1"/>
          </p:cNvSpPr>
          <p:nvPr>
            <p:ph idx="1"/>
          </p:nvPr>
        </p:nvSpPr>
        <p:spPr>
          <a:xfrm>
            <a:off x="1141412" y="961292"/>
            <a:ext cx="9905999" cy="5310554"/>
          </a:xfrm>
        </p:spPr>
        <p:txBody>
          <a:bodyPr>
            <a:normAutofit/>
          </a:bodyPr>
          <a:lstStyle/>
          <a:p>
            <a:r>
              <a:rPr lang="en-GB" b="1" dirty="0" smtClean="0"/>
              <a:t>Innovation </a:t>
            </a:r>
            <a:r>
              <a:rPr lang="en-GB" b="1" dirty="0"/>
              <a:t>Learning Studios (</a:t>
            </a:r>
            <a:r>
              <a:rPr lang="en-GB" b="1" dirty="0" err="1" smtClean="0"/>
              <a:t>Makerspaces</a:t>
            </a:r>
            <a:r>
              <a:rPr lang="en-GB" b="1" dirty="0" smtClean="0"/>
              <a:t>)</a:t>
            </a:r>
          </a:p>
          <a:p>
            <a:pPr lvl="1"/>
            <a:r>
              <a:rPr lang="en-ZA" dirty="0"/>
              <a:t>E</a:t>
            </a:r>
            <a:r>
              <a:rPr lang="en-ZA" dirty="0" smtClean="0"/>
              <a:t>volving </a:t>
            </a:r>
            <a:r>
              <a:rPr lang="en-ZA" dirty="0"/>
              <a:t>needs of library </a:t>
            </a:r>
            <a:r>
              <a:rPr lang="en-ZA" dirty="0" smtClean="0"/>
              <a:t>users; available online resources; and lecturers encouraged to build “vibrant </a:t>
            </a:r>
            <a:r>
              <a:rPr lang="en-ZA" dirty="0"/>
              <a:t>learning community</a:t>
            </a:r>
            <a:r>
              <a:rPr lang="en-ZA" dirty="0" smtClean="0"/>
              <a:t>” (</a:t>
            </a:r>
            <a:r>
              <a:rPr lang="en-ZA" dirty="0"/>
              <a:t>Horizon Report 2017: </a:t>
            </a:r>
            <a:r>
              <a:rPr lang="en-ZA" dirty="0" smtClean="0"/>
              <a:t>16)</a:t>
            </a:r>
          </a:p>
          <a:p>
            <a:pPr lvl="1"/>
            <a:r>
              <a:rPr lang="en-ZA" dirty="0" smtClean="0"/>
              <a:t>Montana </a:t>
            </a:r>
            <a:r>
              <a:rPr lang="en-ZA" dirty="0"/>
              <a:t>State University </a:t>
            </a:r>
            <a:r>
              <a:rPr lang="en-ZA" dirty="0" smtClean="0"/>
              <a:t>Library - Innovation </a:t>
            </a:r>
            <a:r>
              <a:rPr lang="en-ZA" dirty="0"/>
              <a:t>Learning Studio (ILS) </a:t>
            </a:r>
            <a:r>
              <a:rPr lang="en-ZA" dirty="0" smtClean="0"/>
              <a:t>– attract academic staff - an </a:t>
            </a:r>
            <a:r>
              <a:rPr lang="en-ZA" dirty="0"/>
              <a:t>additional educational </a:t>
            </a:r>
            <a:r>
              <a:rPr lang="en-ZA" dirty="0" smtClean="0"/>
              <a:t>space - enables </a:t>
            </a:r>
            <a:r>
              <a:rPr lang="en-ZA" dirty="0"/>
              <a:t>more </a:t>
            </a:r>
            <a:r>
              <a:rPr lang="en-ZA" dirty="0" smtClean="0"/>
              <a:t>“active </a:t>
            </a:r>
            <a:r>
              <a:rPr lang="en-ZA" dirty="0"/>
              <a:t>teaching, flipped-classroom opportunities, and new technological </a:t>
            </a:r>
            <a:r>
              <a:rPr lang="en-ZA" dirty="0" smtClean="0"/>
              <a:t>explorations” </a:t>
            </a:r>
          </a:p>
          <a:p>
            <a:pPr lvl="1"/>
            <a:r>
              <a:rPr lang="en-ZA" dirty="0" smtClean="0"/>
              <a:t>Emphasis: Notion </a:t>
            </a:r>
            <a:r>
              <a:rPr lang="en-ZA" dirty="0"/>
              <a:t>of “ideas over </a:t>
            </a:r>
            <a:r>
              <a:rPr lang="en-ZA" dirty="0" smtClean="0"/>
              <a:t>technology</a:t>
            </a:r>
            <a:r>
              <a:rPr lang="en-ZA" dirty="0"/>
              <a:t>” is further emphasised, and so is the concept of </a:t>
            </a:r>
            <a:r>
              <a:rPr lang="en-ZA" dirty="0" err="1" smtClean="0"/>
              <a:t>makerspaces</a:t>
            </a:r>
            <a:endParaRPr lang="en-ZA" dirty="0"/>
          </a:p>
          <a:p>
            <a:pPr lvl="1"/>
            <a:r>
              <a:rPr lang="en-ZA" dirty="0"/>
              <a:t>P</a:t>
            </a:r>
            <a:r>
              <a:rPr lang="en-ZA" dirty="0" smtClean="0"/>
              <a:t>edagogical shift – staff and students create content rather than – consume information</a:t>
            </a:r>
          </a:p>
          <a:p>
            <a:pPr lvl="1"/>
            <a:r>
              <a:rPr lang="en-ZA" dirty="0" smtClean="0"/>
              <a:t>University </a:t>
            </a:r>
            <a:r>
              <a:rPr lang="en-ZA" dirty="0"/>
              <a:t>of Pretoria has a </a:t>
            </a:r>
            <a:r>
              <a:rPr lang="en-ZA" b="1" dirty="0" err="1"/>
              <a:t>M</a:t>
            </a:r>
            <a:r>
              <a:rPr lang="en-ZA" b="1" dirty="0" err="1" smtClean="0"/>
              <a:t>akerspace</a:t>
            </a:r>
            <a:r>
              <a:rPr lang="en-ZA" b="1" dirty="0" smtClean="0"/>
              <a:t> </a:t>
            </a:r>
            <a:r>
              <a:rPr lang="en-ZA" b="1" dirty="0"/>
              <a:t>in the </a:t>
            </a:r>
            <a:r>
              <a:rPr lang="en-ZA" b="1" dirty="0" smtClean="0"/>
              <a:t>li</a:t>
            </a:r>
            <a:r>
              <a:rPr lang="en-ZA" dirty="0" smtClean="0"/>
              <a:t>brary - access </a:t>
            </a:r>
            <a:r>
              <a:rPr lang="en-ZA" dirty="0"/>
              <a:t>to 3D printers and </a:t>
            </a:r>
            <a:r>
              <a:rPr lang="en-ZA" dirty="0" smtClean="0"/>
              <a:t>scanners</a:t>
            </a:r>
            <a:endParaRPr lang="en-GB" dirty="0" smtClean="0"/>
          </a:p>
        </p:txBody>
      </p:sp>
    </p:spTree>
    <p:extLst>
      <p:ext uri="{BB962C8B-B14F-4D97-AF65-F5344CB8AC3E}">
        <p14:creationId xmlns:p14="http://schemas.microsoft.com/office/powerpoint/2010/main" val="37877817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7260" y="114427"/>
            <a:ext cx="9905998" cy="905482"/>
          </a:xfrm>
        </p:spPr>
        <p:txBody>
          <a:bodyPr>
            <a:normAutofit/>
          </a:bodyPr>
          <a:lstStyle/>
          <a:p>
            <a:r>
              <a:rPr lang="en-US" sz="3200" b="1" dirty="0"/>
              <a:t>Noteworthy </a:t>
            </a:r>
            <a:r>
              <a:rPr lang="en-US" sz="3200" b="1" dirty="0" smtClean="0"/>
              <a:t>PRACTICES</a:t>
            </a:r>
            <a:endParaRPr lang="en-ZA" sz="3200" dirty="0"/>
          </a:p>
        </p:txBody>
      </p:sp>
      <p:sp>
        <p:nvSpPr>
          <p:cNvPr id="3" name="Content Placeholder 2"/>
          <p:cNvSpPr>
            <a:spLocks noGrp="1"/>
          </p:cNvSpPr>
          <p:nvPr>
            <p:ph idx="1"/>
          </p:nvPr>
        </p:nvSpPr>
        <p:spPr>
          <a:xfrm>
            <a:off x="1164858" y="1055077"/>
            <a:ext cx="9409357" cy="5638800"/>
          </a:xfrm>
        </p:spPr>
        <p:txBody>
          <a:bodyPr>
            <a:normAutofit/>
          </a:bodyPr>
          <a:lstStyle/>
          <a:p>
            <a:r>
              <a:rPr lang="en-GB" b="1" dirty="0" smtClean="0"/>
              <a:t>Collaborative </a:t>
            </a:r>
            <a:r>
              <a:rPr lang="en-GB" b="1" dirty="0"/>
              <a:t>libraries - regional </a:t>
            </a:r>
            <a:r>
              <a:rPr lang="en-GB" b="1" dirty="0" smtClean="0"/>
              <a:t>collaboration</a:t>
            </a:r>
          </a:p>
          <a:p>
            <a:pPr lvl="1"/>
            <a:r>
              <a:rPr lang="en-ZA" dirty="0"/>
              <a:t>I</a:t>
            </a:r>
            <a:r>
              <a:rPr lang="en-ZA" dirty="0" smtClean="0"/>
              <a:t>nternational example - functional </a:t>
            </a:r>
            <a:r>
              <a:rPr lang="en-ZA" dirty="0"/>
              <a:t>academic library consortium is </a:t>
            </a:r>
            <a:r>
              <a:rPr lang="en-ZA" dirty="0" err="1"/>
              <a:t>OhioLINK</a:t>
            </a:r>
            <a:r>
              <a:rPr lang="en-ZA" dirty="0"/>
              <a:t> (</a:t>
            </a:r>
            <a:r>
              <a:rPr lang="en-ZA" dirty="0">
                <a:hlinkClick r:id="rId2"/>
              </a:rPr>
              <a:t>https://www.ohiolink.edu</a:t>
            </a:r>
            <a:r>
              <a:rPr lang="en-ZA" dirty="0" smtClean="0">
                <a:hlinkClick r:id="rId2"/>
              </a:rPr>
              <a:t>/</a:t>
            </a:r>
            <a:r>
              <a:rPr lang="en-ZA" dirty="0" smtClean="0"/>
              <a:t>)</a:t>
            </a:r>
          </a:p>
          <a:p>
            <a:pPr lvl="1"/>
            <a:r>
              <a:rPr lang="en-ZA" dirty="0" err="1" smtClean="0"/>
              <a:t>OhioLINK</a:t>
            </a:r>
            <a:r>
              <a:rPr lang="en-ZA" dirty="0" smtClean="0"/>
              <a:t> </a:t>
            </a:r>
            <a:r>
              <a:rPr lang="en-ZA" dirty="0"/>
              <a:t>negotiates for and manages more than $30 million worth of high-quality, peer-reviewed research articles on behalf of over 120 member libraries serving more than 450,000 students, faculty and researchers across </a:t>
            </a:r>
            <a:r>
              <a:rPr lang="en-ZA" dirty="0" smtClean="0"/>
              <a:t>Ohio</a:t>
            </a:r>
          </a:p>
          <a:p>
            <a:pPr lvl="1"/>
            <a:r>
              <a:rPr lang="en-ZA" dirty="0"/>
              <a:t>C</a:t>
            </a:r>
            <a:r>
              <a:rPr lang="en-ZA" dirty="0" smtClean="0"/>
              <a:t>onsortium </a:t>
            </a:r>
            <a:r>
              <a:rPr lang="en-ZA" dirty="0"/>
              <a:t>also shares all their physical and e-books, </a:t>
            </a:r>
            <a:r>
              <a:rPr lang="en-ZA" dirty="0" err="1"/>
              <a:t>etc</a:t>
            </a:r>
            <a:r>
              <a:rPr lang="en-ZA" dirty="0"/>
              <a:t> . </a:t>
            </a:r>
          </a:p>
          <a:p>
            <a:pPr lvl="1"/>
            <a:r>
              <a:rPr lang="en-ZA" dirty="0" smtClean="0"/>
              <a:t>Rhodes </a:t>
            </a:r>
            <a:r>
              <a:rPr lang="en-ZA" dirty="0"/>
              <a:t>University hosts the </a:t>
            </a:r>
            <a:r>
              <a:rPr lang="en-ZA" b="1" dirty="0"/>
              <a:t>Eastern Cape Consortium </a:t>
            </a:r>
            <a:r>
              <a:rPr lang="en-ZA" dirty="0" smtClean="0"/>
              <a:t>- shares </a:t>
            </a:r>
            <a:r>
              <a:rPr lang="en-ZA" dirty="0"/>
              <a:t>a common library management </a:t>
            </a:r>
            <a:r>
              <a:rPr lang="en-ZA" dirty="0" smtClean="0"/>
              <a:t>system - in </a:t>
            </a:r>
            <a:r>
              <a:rPr lang="en-ZA" dirty="0"/>
              <a:t>turn saving resources by sharing them (CHE review </a:t>
            </a:r>
            <a:r>
              <a:rPr lang="en-ZA" dirty="0" err="1"/>
              <a:t>pg</a:t>
            </a:r>
            <a:r>
              <a:rPr lang="en-ZA" dirty="0"/>
              <a:t> 20). </a:t>
            </a:r>
          </a:p>
          <a:p>
            <a:endParaRPr lang="en-ZA" dirty="0"/>
          </a:p>
          <a:p>
            <a:endParaRPr lang="en-ZA" dirty="0"/>
          </a:p>
          <a:p>
            <a:pPr marL="0" indent="0">
              <a:buNone/>
            </a:pPr>
            <a:endParaRPr lang="en-GB" dirty="0" smtClean="0"/>
          </a:p>
        </p:txBody>
      </p:sp>
    </p:spTree>
    <p:extLst>
      <p:ext uri="{BB962C8B-B14F-4D97-AF65-F5344CB8AC3E}">
        <p14:creationId xmlns:p14="http://schemas.microsoft.com/office/powerpoint/2010/main" val="2737736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9690" y="231656"/>
            <a:ext cx="9905998" cy="1478570"/>
          </a:xfrm>
        </p:spPr>
        <p:txBody>
          <a:bodyPr>
            <a:normAutofit/>
          </a:bodyPr>
          <a:lstStyle/>
          <a:p>
            <a:r>
              <a:rPr lang="en-GB" sz="3200" b="1" dirty="0" smtClean="0"/>
              <a:t>A.  Teaching </a:t>
            </a:r>
            <a:r>
              <a:rPr lang="en-GB" sz="3200" b="1" dirty="0"/>
              <a:t>and Learning Spaces</a:t>
            </a:r>
            <a:r>
              <a:rPr lang="en-ZA" sz="3200" b="1" dirty="0"/>
              <a:t/>
            </a:r>
            <a:br>
              <a:rPr lang="en-ZA" sz="3200" b="1" dirty="0"/>
            </a:br>
            <a:endParaRPr lang="en-ZA" sz="3200" dirty="0"/>
          </a:p>
        </p:txBody>
      </p:sp>
      <p:sp>
        <p:nvSpPr>
          <p:cNvPr id="3" name="Content Placeholder 2"/>
          <p:cNvSpPr>
            <a:spLocks noGrp="1"/>
          </p:cNvSpPr>
          <p:nvPr>
            <p:ph idx="1"/>
          </p:nvPr>
        </p:nvSpPr>
        <p:spPr>
          <a:xfrm>
            <a:off x="995680" y="1605280"/>
            <a:ext cx="10292080" cy="4663440"/>
          </a:xfrm>
        </p:spPr>
        <p:txBody>
          <a:bodyPr/>
          <a:lstStyle/>
          <a:p>
            <a:pPr marL="0" indent="0" algn="ctr">
              <a:buNone/>
            </a:pPr>
            <a:r>
              <a:rPr lang="en-GB" b="1" i="1" dirty="0"/>
              <a:t>Designs</a:t>
            </a:r>
            <a:r>
              <a:rPr lang="en-GB" i="1" dirty="0"/>
              <a:t> should be based on </a:t>
            </a:r>
            <a:r>
              <a:rPr lang="en-GB" b="1" i="1" dirty="0"/>
              <a:t>learning principles and the pedagogies </a:t>
            </a:r>
            <a:r>
              <a:rPr lang="en-GB" i="1" dirty="0"/>
              <a:t>that nurture holistic student engagement (Bonk, 2016</a:t>
            </a:r>
            <a:r>
              <a:rPr lang="en-GB" i="1" dirty="0" smtClean="0"/>
              <a:t>)</a:t>
            </a:r>
          </a:p>
          <a:p>
            <a:pPr marL="0" indent="0">
              <a:buNone/>
            </a:pPr>
            <a:endParaRPr lang="en-GB" i="1" dirty="0"/>
          </a:p>
          <a:p>
            <a:pPr marL="0" indent="0">
              <a:buNone/>
            </a:pPr>
            <a:r>
              <a:rPr lang="en-GB" sz="2800" dirty="0" smtClean="0"/>
              <a:t>Shifts </a:t>
            </a:r>
            <a:r>
              <a:rPr lang="en-GB" sz="2800" dirty="0"/>
              <a:t>in contemporary </a:t>
            </a:r>
            <a:r>
              <a:rPr lang="en-GB" sz="2800" dirty="0" smtClean="0"/>
              <a:t>education demanding re-consideration learning spaces (</a:t>
            </a:r>
            <a:r>
              <a:rPr lang="en-GB" sz="2800" dirty="0" err="1" smtClean="0"/>
              <a:t>Oblinger</a:t>
            </a:r>
            <a:r>
              <a:rPr lang="en-GB" sz="2800" dirty="0" smtClean="0"/>
              <a:t> 2006):</a:t>
            </a:r>
          </a:p>
          <a:p>
            <a:pPr marL="914400" lvl="1" indent="-457200">
              <a:buAutoNum type="arabicPeriod"/>
            </a:pPr>
            <a:r>
              <a:rPr lang="en-GB" sz="2400" dirty="0" smtClean="0"/>
              <a:t>a </a:t>
            </a:r>
            <a:r>
              <a:rPr lang="en-GB" sz="2400" dirty="0"/>
              <a:t>more collaborative </a:t>
            </a:r>
            <a:r>
              <a:rPr lang="en-GB" sz="2400" dirty="0" smtClean="0"/>
              <a:t>pedagogy</a:t>
            </a:r>
          </a:p>
          <a:p>
            <a:pPr marL="914400" lvl="1" indent="-457200">
              <a:buAutoNum type="arabicPeriod"/>
            </a:pPr>
            <a:r>
              <a:rPr lang="en-GB" sz="2400" dirty="0" smtClean="0"/>
              <a:t> </a:t>
            </a:r>
            <a:r>
              <a:rPr lang="en-GB" sz="2400" dirty="0"/>
              <a:t>changes in the qualities of </a:t>
            </a:r>
            <a:r>
              <a:rPr lang="en-GB" sz="2400" dirty="0" smtClean="0"/>
              <a:t>students</a:t>
            </a:r>
          </a:p>
          <a:p>
            <a:pPr marL="914400" lvl="1" indent="-457200">
              <a:buAutoNum type="arabicPeriod"/>
            </a:pPr>
            <a:r>
              <a:rPr lang="en-GB" sz="2400" dirty="0" smtClean="0"/>
              <a:t>innovation </a:t>
            </a:r>
            <a:r>
              <a:rPr lang="en-GB" sz="2400" dirty="0"/>
              <a:t>in educational </a:t>
            </a:r>
            <a:r>
              <a:rPr lang="en-GB" sz="2400" dirty="0" smtClean="0"/>
              <a:t>technology </a:t>
            </a:r>
            <a:endParaRPr lang="en-ZA" sz="2400" dirty="0"/>
          </a:p>
        </p:txBody>
      </p:sp>
    </p:spTree>
    <p:extLst>
      <p:ext uri="{BB962C8B-B14F-4D97-AF65-F5344CB8AC3E}">
        <p14:creationId xmlns:p14="http://schemas.microsoft.com/office/powerpoint/2010/main" val="536619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7260" y="114427"/>
            <a:ext cx="9905998" cy="905482"/>
          </a:xfrm>
        </p:spPr>
        <p:txBody>
          <a:bodyPr>
            <a:normAutofit/>
          </a:bodyPr>
          <a:lstStyle/>
          <a:p>
            <a:r>
              <a:rPr lang="en-US" sz="3200" b="1" dirty="0"/>
              <a:t>Noteworthy </a:t>
            </a:r>
            <a:r>
              <a:rPr lang="en-US" sz="3200" b="1" dirty="0" smtClean="0"/>
              <a:t>PRACTICES</a:t>
            </a:r>
            <a:endParaRPr lang="en-ZA" sz="3200" dirty="0"/>
          </a:p>
        </p:txBody>
      </p:sp>
      <p:sp>
        <p:nvSpPr>
          <p:cNvPr id="3" name="Content Placeholder 2"/>
          <p:cNvSpPr>
            <a:spLocks noGrp="1"/>
          </p:cNvSpPr>
          <p:nvPr>
            <p:ph idx="1"/>
          </p:nvPr>
        </p:nvSpPr>
        <p:spPr>
          <a:xfrm>
            <a:off x="1383322" y="984738"/>
            <a:ext cx="9331570" cy="5580185"/>
          </a:xfrm>
        </p:spPr>
        <p:txBody>
          <a:bodyPr>
            <a:normAutofit lnSpcReduction="10000"/>
          </a:bodyPr>
          <a:lstStyle/>
          <a:p>
            <a:r>
              <a:rPr lang="en-GB" sz="2800" b="1" dirty="0" smtClean="0"/>
              <a:t>New </a:t>
            </a:r>
            <a:r>
              <a:rPr lang="en-GB" sz="2800" b="1" dirty="0"/>
              <a:t>storage and curation </a:t>
            </a:r>
            <a:r>
              <a:rPr lang="en-GB" sz="2800" b="1" dirty="0" smtClean="0"/>
              <a:t>methods</a:t>
            </a:r>
          </a:p>
          <a:p>
            <a:pPr lvl="1"/>
            <a:r>
              <a:rPr lang="en-ZA" sz="2400" dirty="0" smtClean="0"/>
              <a:t>Collections - expansion </a:t>
            </a:r>
            <a:r>
              <a:rPr lang="en-ZA" sz="2400" dirty="0"/>
              <a:t>to include journal articles, dissertations, e-books, reports, and digital </a:t>
            </a:r>
            <a:r>
              <a:rPr lang="en-ZA" sz="2400" dirty="0" smtClean="0"/>
              <a:t>assets</a:t>
            </a:r>
            <a:endParaRPr lang="en-ZA" sz="2400" dirty="0"/>
          </a:p>
          <a:p>
            <a:pPr lvl="1"/>
            <a:r>
              <a:rPr lang="en-ZA" sz="2400" dirty="0" smtClean="0"/>
              <a:t>Integration of library </a:t>
            </a:r>
            <a:r>
              <a:rPr lang="en-ZA" sz="2400" dirty="0"/>
              <a:t>offerings into academic teaching and learning </a:t>
            </a:r>
            <a:r>
              <a:rPr lang="en-ZA" sz="2400" dirty="0" smtClean="0"/>
              <a:t>programmes</a:t>
            </a:r>
            <a:endParaRPr lang="en-GB" sz="2400" dirty="0" smtClean="0"/>
          </a:p>
          <a:p>
            <a:pPr lvl="1"/>
            <a:r>
              <a:rPr lang="en-GB" sz="2400" dirty="0" smtClean="0"/>
              <a:t>Wits</a:t>
            </a:r>
            <a:r>
              <a:rPr lang="en-ZA" sz="2400" dirty="0"/>
              <a:t> </a:t>
            </a:r>
            <a:r>
              <a:rPr lang="en-ZA" sz="2400" dirty="0" smtClean="0"/>
              <a:t>University – offers faculty-based </a:t>
            </a:r>
            <a:r>
              <a:rPr lang="en-ZA" sz="2400" dirty="0"/>
              <a:t>information-literacy programme </a:t>
            </a:r>
            <a:r>
              <a:rPr lang="en-ZA" sz="2400" dirty="0" smtClean="0"/>
              <a:t>– 1</a:t>
            </a:r>
            <a:r>
              <a:rPr lang="en-ZA" sz="2400" baseline="30000" dirty="0" smtClean="0"/>
              <a:t>st</a:t>
            </a:r>
            <a:r>
              <a:rPr lang="en-ZA" sz="2400" dirty="0" smtClean="0"/>
              <a:t> </a:t>
            </a:r>
            <a:r>
              <a:rPr lang="en-ZA" sz="2400" dirty="0" err="1" smtClean="0"/>
              <a:t>yr</a:t>
            </a:r>
            <a:r>
              <a:rPr lang="en-ZA" sz="2400" dirty="0" smtClean="0"/>
              <a:t> students [includes lectures and </a:t>
            </a:r>
            <a:r>
              <a:rPr lang="en-ZA" sz="2400" dirty="0"/>
              <a:t>online tutorials and tests accessible on </a:t>
            </a:r>
            <a:r>
              <a:rPr lang="en-ZA" sz="2400" dirty="0" smtClean="0"/>
              <a:t>Wits-e]</a:t>
            </a:r>
            <a:endParaRPr lang="en-ZA" sz="2400" dirty="0"/>
          </a:p>
          <a:p>
            <a:pPr lvl="1"/>
            <a:r>
              <a:rPr lang="en-ZA" sz="2400" dirty="0" smtClean="0"/>
              <a:t>Librarians at UWC - offering </a:t>
            </a:r>
            <a:r>
              <a:rPr lang="en-ZA" sz="2400" dirty="0"/>
              <a:t>presentations on digital apps </a:t>
            </a:r>
            <a:r>
              <a:rPr lang="en-ZA" sz="2400" dirty="0" smtClean="0"/>
              <a:t>- and creating </a:t>
            </a:r>
            <a:r>
              <a:rPr lang="en-ZA" sz="2400" dirty="0"/>
              <a:t>an “online ‘sandbox’ of </a:t>
            </a:r>
            <a:r>
              <a:rPr lang="en-ZA" sz="2400" dirty="0" smtClean="0"/>
              <a:t>resources [ “includes strategies </a:t>
            </a:r>
            <a:r>
              <a:rPr lang="en-ZA" sz="2400" dirty="0"/>
              <a:t>for modelling knowledge practices in lectures, and examples of learning activities and </a:t>
            </a:r>
            <a:r>
              <a:rPr lang="en-ZA" sz="2400" dirty="0" smtClean="0"/>
              <a:t>assessments”]</a:t>
            </a:r>
            <a:endParaRPr lang="en-ZA" sz="2400" dirty="0"/>
          </a:p>
          <a:p>
            <a:pPr lvl="1"/>
            <a:endParaRPr lang="en-ZA" dirty="0"/>
          </a:p>
          <a:p>
            <a:pPr marL="0" indent="0">
              <a:buNone/>
            </a:pPr>
            <a:endParaRPr lang="en-GB" dirty="0" smtClean="0"/>
          </a:p>
        </p:txBody>
      </p:sp>
    </p:spTree>
    <p:extLst>
      <p:ext uri="{BB962C8B-B14F-4D97-AF65-F5344CB8AC3E}">
        <p14:creationId xmlns:p14="http://schemas.microsoft.com/office/powerpoint/2010/main" val="7244676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751" y="196487"/>
            <a:ext cx="9905998" cy="882036"/>
          </a:xfrm>
        </p:spPr>
        <p:txBody>
          <a:bodyPr>
            <a:normAutofit/>
          </a:bodyPr>
          <a:lstStyle/>
          <a:p>
            <a:r>
              <a:rPr lang="en-US" sz="3200" b="1" dirty="0" smtClean="0"/>
              <a:t>rare </a:t>
            </a:r>
            <a:r>
              <a:rPr lang="en-US" sz="3200" b="1" dirty="0"/>
              <a:t>or absent in </a:t>
            </a:r>
            <a:r>
              <a:rPr lang="en-US" sz="3200" b="1" dirty="0" smtClean="0"/>
              <a:t>SA</a:t>
            </a:r>
            <a:endParaRPr lang="en-ZA" sz="3200" dirty="0"/>
          </a:p>
        </p:txBody>
      </p:sp>
      <p:sp>
        <p:nvSpPr>
          <p:cNvPr id="3" name="Content Placeholder 2"/>
          <p:cNvSpPr>
            <a:spLocks noGrp="1"/>
          </p:cNvSpPr>
          <p:nvPr>
            <p:ph idx="1"/>
          </p:nvPr>
        </p:nvSpPr>
        <p:spPr>
          <a:xfrm>
            <a:off x="1106243" y="1194409"/>
            <a:ext cx="9905999" cy="4456113"/>
          </a:xfrm>
        </p:spPr>
        <p:txBody>
          <a:bodyPr>
            <a:normAutofit/>
          </a:bodyPr>
          <a:lstStyle/>
          <a:p>
            <a:r>
              <a:rPr lang="en-GB" b="1" dirty="0" smtClean="0"/>
              <a:t>Emporiums</a:t>
            </a:r>
          </a:p>
          <a:p>
            <a:pPr lvl="1"/>
            <a:r>
              <a:rPr lang="en-ZA" dirty="0" smtClean="0"/>
              <a:t>Virginia </a:t>
            </a:r>
            <a:r>
              <a:rPr lang="en-ZA" dirty="0"/>
              <a:t>Polytechnic Institute and State University (Virginia </a:t>
            </a:r>
            <a:r>
              <a:rPr lang="en-ZA" dirty="0" smtClean="0"/>
              <a:t>Tech) - Math Emporium - learning </a:t>
            </a:r>
            <a:r>
              <a:rPr lang="en-ZA" dirty="0"/>
              <a:t>centre consisting of 537 Apple computer </a:t>
            </a:r>
            <a:r>
              <a:rPr lang="en-ZA" dirty="0" smtClean="0"/>
              <a:t>workstations - arranged </a:t>
            </a:r>
            <a:r>
              <a:rPr lang="en-ZA" dirty="0"/>
              <a:t>in hexagonal </a:t>
            </a:r>
            <a:r>
              <a:rPr lang="en-ZA" dirty="0" smtClean="0"/>
              <a:t>pods</a:t>
            </a:r>
          </a:p>
          <a:p>
            <a:pPr lvl="1"/>
            <a:r>
              <a:rPr lang="en-ZA" dirty="0" smtClean="0"/>
              <a:t> </a:t>
            </a:r>
            <a:r>
              <a:rPr lang="en-ZA" dirty="0"/>
              <a:t>“Students can work at small tables or relax on comfortable sofas in one of two lounges. Wireless internet and power strips are available in all areas of the Emporium for laptop use” (</a:t>
            </a:r>
            <a:r>
              <a:rPr lang="en-ZA" b="1" dirty="0"/>
              <a:t>www.emporium.vt.edu/</a:t>
            </a:r>
            <a:r>
              <a:rPr lang="en-ZA" dirty="0"/>
              <a:t>) </a:t>
            </a:r>
          </a:p>
          <a:p>
            <a:endParaRPr lang="en-ZA" dirty="0"/>
          </a:p>
          <a:p>
            <a:endParaRPr lang="en-ZA" dirty="0"/>
          </a:p>
        </p:txBody>
      </p:sp>
    </p:spTree>
    <p:extLst>
      <p:ext uri="{BB962C8B-B14F-4D97-AF65-F5344CB8AC3E}">
        <p14:creationId xmlns:p14="http://schemas.microsoft.com/office/powerpoint/2010/main" val="9639709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9690" y="348887"/>
            <a:ext cx="9905998" cy="1478570"/>
          </a:xfrm>
        </p:spPr>
        <p:txBody>
          <a:bodyPr>
            <a:normAutofit/>
          </a:bodyPr>
          <a:lstStyle/>
          <a:p>
            <a:r>
              <a:rPr lang="en-ZA" sz="3200" b="1" dirty="0" smtClean="0"/>
              <a:t>D. Technology-enhanced teaching and learning</a:t>
            </a:r>
            <a:endParaRPr lang="en-ZA" sz="3200" b="1" dirty="0"/>
          </a:p>
        </p:txBody>
      </p:sp>
      <p:sp>
        <p:nvSpPr>
          <p:cNvPr id="3" name="Content Placeholder 2"/>
          <p:cNvSpPr>
            <a:spLocks noGrp="1"/>
          </p:cNvSpPr>
          <p:nvPr>
            <p:ph idx="1"/>
          </p:nvPr>
        </p:nvSpPr>
        <p:spPr>
          <a:xfrm>
            <a:off x="838199" y="1770186"/>
            <a:ext cx="4788878" cy="4759567"/>
          </a:xfrm>
        </p:spPr>
        <p:txBody>
          <a:bodyPr>
            <a:normAutofit lnSpcReduction="10000"/>
          </a:bodyPr>
          <a:lstStyle/>
          <a:p>
            <a:r>
              <a:rPr lang="en-GB" dirty="0" smtClean="0"/>
              <a:t>Shift </a:t>
            </a:r>
            <a:r>
              <a:rPr lang="en-GB" dirty="0"/>
              <a:t>from computer-based technologies for personal use, to cloud-based technologies and more collaborative </a:t>
            </a:r>
            <a:r>
              <a:rPr lang="en-GB" dirty="0" smtClean="0"/>
              <a:t>use</a:t>
            </a:r>
          </a:p>
          <a:p>
            <a:r>
              <a:rPr lang="en-GB" dirty="0"/>
              <a:t>The New Media </a:t>
            </a:r>
            <a:r>
              <a:rPr lang="en-GB" dirty="0" smtClean="0"/>
              <a:t>Consortium - </a:t>
            </a:r>
            <a:r>
              <a:rPr lang="en-GB" dirty="0"/>
              <a:t>indicates as the </a:t>
            </a:r>
            <a:r>
              <a:rPr lang="en-GB" b="1" dirty="0"/>
              <a:t>latest technology trends, developments and challenges </a:t>
            </a:r>
            <a:r>
              <a:rPr lang="en-GB" dirty="0"/>
              <a:t>for the higher education sector in 2016 over the </a:t>
            </a:r>
            <a:r>
              <a:rPr lang="en-GB" dirty="0" smtClean="0"/>
              <a:t>short-term, mid-term, and </a:t>
            </a:r>
            <a:r>
              <a:rPr lang="en-GB" dirty="0"/>
              <a:t>long-term </a:t>
            </a:r>
            <a:r>
              <a:rPr lang="en-GB" dirty="0" smtClean="0"/>
              <a:t>(</a:t>
            </a:r>
            <a:r>
              <a:rPr lang="en-GB" dirty="0"/>
              <a:t>Johnson et al 2016</a:t>
            </a:r>
            <a:r>
              <a:rPr lang="en-GB" dirty="0" smtClean="0"/>
              <a:t>)</a:t>
            </a:r>
            <a:endParaRPr lang="en-ZA" dirty="0"/>
          </a:p>
          <a:p>
            <a:endParaRPr lang="en-ZA" dirty="0"/>
          </a:p>
        </p:txBody>
      </p:sp>
      <p:pic>
        <p:nvPicPr>
          <p:cNvPr id="4" name="Picture 3"/>
          <p:cNvPicPr/>
          <p:nvPr/>
        </p:nvPicPr>
        <p:blipFill rotWithShape="1">
          <a:blip r:embed="rId2"/>
          <a:srcRect l="26412" t="8207" r="26314" b="12907"/>
          <a:stretch/>
        </p:blipFill>
        <p:spPr bwMode="auto">
          <a:xfrm>
            <a:off x="5954121" y="1770186"/>
            <a:ext cx="5311756" cy="45599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101829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565513"/>
          </a:xfrm>
        </p:spPr>
        <p:txBody>
          <a:bodyPr>
            <a:normAutofit/>
          </a:bodyPr>
          <a:lstStyle/>
          <a:p>
            <a:r>
              <a:rPr lang="en-ZA" sz="3200" b="1" dirty="0" smtClean="0"/>
              <a:t>Guiding principles</a:t>
            </a:r>
            <a:endParaRPr lang="en-ZA" sz="3200" b="1" dirty="0"/>
          </a:p>
        </p:txBody>
      </p:sp>
      <p:sp>
        <p:nvSpPr>
          <p:cNvPr id="3" name="Content Placeholder 2"/>
          <p:cNvSpPr>
            <a:spLocks noGrp="1"/>
          </p:cNvSpPr>
          <p:nvPr>
            <p:ph idx="1"/>
          </p:nvPr>
        </p:nvSpPr>
        <p:spPr>
          <a:xfrm>
            <a:off x="1195754" y="1277814"/>
            <a:ext cx="9851657" cy="5193323"/>
          </a:xfrm>
        </p:spPr>
        <p:txBody>
          <a:bodyPr>
            <a:normAutofit lnSpcReduction="10000"/>
          </a:bodyPr>
          <a:lstStyle/>
          <a:p>
            <a:pPr marL="0" indent="0">
              <a:buNone/>
            </a:pPr>
            <a:r>
              <a:rPr lang="en-ZA" b="1" dirty="0" smtClean="0"/>
              <a:t>Visible</a:t>
            </a:r>
          </a:p>
          <a:p>
            <a:pPr lvl="1"/>
            <a:r>
              <a:rPr lang="en-ZA" dirty="0" smtClean="0"/>
              <a:t>Increase visibility to students to combat passive learner role</a:t>
            </a:r>
          </a:p>
          <a:p>
            <a:pPr marL="0" indent="0">
              <a:buNone/>
            </a:pPr>
            <a:r>
              <a:rPr lang="en-ZA" b="1" dirty="0" smtClean="0"/>
              <a:t>Organised</a:t>
            </a:r>
          </a:p>
          <a:p>
            <a:pPr lvl="1"/>
            <a:r>
              <a:rPr lang="en-ZA" dirty="0"/>
              <a:t>Increased time management responsibility of the learner means increased organisational responsibility of the </a:t>
            </a:r>
            <a:r>
              <a:rPr lang="en-ZA" dirty="0" smtClean="0"/>
              <a:t>teacher</a:t>
            </a:r>
          </a:p>
          <a:p>
            <a:pPr marL="0" indent="0">
              <a:buNone/>
            </a:pPr>
            <a:r>
              <a:rPr lang="en-ZA" b="1" dirty="0" smtClean="0"/>
              <a:t>Compassionate</a:t>
            </a:r>
          </a:p>
          <a:p>
            <a:pPr lvl="1"/>
            <a:r>
              <a:rPr lang="en-ZA" dirty="0" smtClean="0"/>
              <a:t>Foster a compassionate learning environment</a:t>
            </a:r>
          </a:p>
          <a:p>
            <a:pPr marL="0" indent="0">
              <a:buNone/>
            </a:pPr>
            <a:r>
              <a:rPr lang="en-ZA" b="1" dirty="0" smtClean="0"/>
              <a:t>Analytical</a:t>
            </a:r>
          </a:p>
          <a:p>
            <a:pPr lvl="1"/>
            <a:r>
              <a:rPr lang="en-ZA" dirty="0" smtClean="0"/>
              <a:t>Ensure achievement of learning outcomes by continuously analysing student data</a:t>
            </a:r>
          </a:p>
          <a:p>
            <a:pPr marL="0" indent="0">
              <a:buNone/>
            </a:pPr>
            <a:r>
              <a:rPr lang="en-ZA" b="1" dirty="0" smtClean="0"/>
              <a:t>Learn-by-example</a:t>
            </a:r>
          </a:p>
          <a:p>
            <a:pPr lvl="1"/>
            <a:r>
              <a:rPr lang="en-ZA" dirty="0"/>
              <a:t>T</a:t>
            </a:r>
            <a:r>
              <a:rPr lang="en-ZA" dirty="0" smtClean="0"/>
              <a:t>eacher </a:t>
            </a:r>
            <a:r>
              <a:rPr lang="en-ZA" dirty="0"/>
              <a:t>should try to model the best strategies for aiding </a:t>
            </a:r>
            <a:r>
              <a:rPr lang="en-ZA" dirty="0" smtClean="0"/>
              <a:t>learning</a:t>
            </a:r>
            <a:endParaRPr lang="en-ZA" dirty="0"/>
          </a:p>
        </p:txBody>
      </p:sp>
    </p:spTree>
    <p:extLst>
      <p:ext uri="{BB962C8B-B14F-4D97-AF65-F5344CB8AC3E}">
        <p14:creationId xmlns:p14="http://schemas.microsoft.com/office/powerpoint/2010/main" val="27606435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8982" y="266826"/>
            <a:ext cx="9905998" cy="741359"/>
          </a:xfrm>
        </p:spPr>
        <p:txBody>
          <a:bodyPr>
            <a:normAutofit/>
          </a:bodyPr>
          <a:lstStyle/>
          <a:p>
            <a:r>
              <a:rPr lang="en-ZA" sz="3200" b="1" dirty="0" smtClean="0"/>
              <a:t>Guiding principles</a:t>
            </a:r>
            <a:endParaRPr lang="en-ZA" sz="3200" b="1" dirty="0"/>
          </a:p>
        </p:txBody>
      </p:sp>
      <p:sp>
        <p:nvSpPr>
          <p:cNvPr id="3" name="Content Placeholder 2"/>
          <p:cNvSpPr>
            <a:spLocks noGrp="1"/>
          </p:cNvSpPr>
          <p:nvPr>
            <p:ph idx="1"/>
          </p:nvPr>
        </p:nvSpPr>
        <p:spPr>
          <a:xfrm>
            <a:off x="1535723" y="1055077"/>
            <a:ext cx="9812215" cy="5638799"/>
          </a:xfrm>
        </p:spPr>
        <p:txBody>
          <a:bodyPr>
            <a:normAutofit fontScale="85000" lnSpcReduction="20000"/>
          </a:bodyPr>
          <a:lstStyle/>
          <a:p>
            <a:r>
              <a:rPr lang="en-GB" b="1" dirty="0"/>
              <a:t>Technology is a tool for learning </a:t>
            </a:r>
            <a:endParaRPr lang="en-ZA" b="1" dirty="0"/>
          </a:p>
          <a:p>
            <a:pPr lvl="1"/>
            <a:r>
              <a:rPr lang="en-ZA" dirty="0" smtClean="0"/>
              <a:t>Use as a ‘mediator </a:t>
            </a:r>
            <a:r>
              <a:rPr lang="en-ZA" dirty="0"/>
              <a:t>in learning </a:t>
            </a:r>
            <a:r>
              <a:rPr lang="en-ZA" dirty="0" smtClean="0"/>
              <a:t>experiences’</a:t>
            </a:r>
            <a:endParaRPr lang="en-ZA" dirty="0"/>
          </a:p>
          <a:p>
            <a:pPr lvl="0"/>
            <a:r>
              <a:rPr lang="en-GB" b="1" dirty="0" smtClean="0"/>
              <a:t>Technology </a:t>
            </a:r>
            <a:r>
              <a:rPr lang="en-GB" b="1" dirty="0"/>
              <a:t>should be </a:t>
            </a:r>
            <a:r>
              <a:rPr lang="en-GB" b="1" dirty="0" smtClean="0"/>
              <a:t>learner-centred</a:t>
            </a:r>
          </a:p>
          <a:p>
            <a:pPr lvl="1"/>
            <a:r>
              <a:rPr lang="en-ZA" dirty="0"/>
              <a:t>P</a:t>
            </a:r>
            <a:r>
              <a:rPr lang="en-ZA" dirty="0" smtClean="0"/>
              <a:t>ersonalization</a:t>
            </a:r>
            <a:r>
              <a:rPr lang="en-ZA" dirty="0"/>
              <a:t>, connectedness, collaboration and contextualization is central to the T&amp;L environment </a:t>
            </a:r>
          </a:p>
          <a:p>
            <a:pPr lvl="0"/>
            <a:r>
              <a:rPr lang="en-GB" b="1" dirty="0" smtClean="0"/>
              <a:t>Social </a:t>
            </a:r>
            <a:r>
              <a:rPr lang="en-GB" b="1" dirty="0"/>
              <a:t>justice, equity and </a:t>
            </a:r>
            <a:r>
              <a:rPr lang="en-GB" b="1" dirty="0" smtClean="0"/>
              <a:t>inclusivity</a:t>
            </a:r>
          </a:p>
          <a:p>
            <a:pPr lvl="1"/>
            <a:r>
              <a:rPr lang="en-ZA" dirty="0"/>
              <a:t>S</a:t>
            </a:r>
            <a:r>
              <a:rPr lang="en-ZA" dirty="0" smtClean="0"/>
              <a:t>hift </a:t>
            </a:r>
            <a:r>
              <a:rPr lang="en-ZA" dirty="0"/>
              <a:t>to openness of knowledge in order to ensure the democratization of learning </a:t>
            </a:r>
          </a:p>
          <a:p>
            <a:pPr lvl="0"/>
            <a:r>
              <a:rPr lang="en-GB" b="1" dirty="0" smtClean="0"/>
              <a:t>Relevance </a:t>
            </a:r>
            <a:r>
              <a:rPr lang="en-GB" b="1" dirty="0"/>
              <a:t>to </a:t>
            </a:r>
            <a:r>
              <a:rPr lang="en-GB" b="1" dirty="0" smtClean="0"/>
              <a:t>context</a:t>
            </a:r>
          </a:p>
          <a:p>
            <a:pPr lvl="1"/>
            <a:r>
              <a:rPr lang="en-ZA" dirty="0"/>
              <a:t>N</a:t>
            </a:r>
            <a:r>
              <a:rPr lang="en-ZA" dirty="0" smtClean="0"/>
              <a:t>ecessary </a:t>
            </a:r>
            <a:r>
              <a:rPr lang="en-ZA" dirty="0"/>
              <a:t>for a relevant and authentic learning experience </a:t>
            </a:r>
          </a:p>
          <a:p>
            <a:pPr lvl="0"/>
            <a:r>
              <a:rPr lang="en-GB" b="1" dirty="0" smtClean="0"/>
              <a:t>Collaborative </a:t>
            </a:r>
          </a:p>
          <a:p>
            <a:pPr lvl="1"/>
            <a:r>
              <a:rPr lang="en-ZA" dirty="0" smtClean="0"/>
              <a:t>To </a:t>
            </a:r>
            <a:r>
              <a:rPr lang="en-ZA" dirty="0"/>
              <a:t>ensure instant communication that ensures connectivity between students and teachers </a:t>
            </a:r>
          </a:p>
          <a:p>
            <a:pPr lvl="0"/>
            <a:r>
              <a:rPr lang="en-GB" b="1" dirty="0" smtClean="0"/>
              <a:t>Reflection</a:t>
            </a:r>
          </a:p>
          <a:p>
            <a:pPr lvl="1"/>
            <a:r>
              <a:rPr lang="en-ZA" dirty="0"/>
              <a:t>T</a:t>
            </a:r>
            <a:r>
              <a:rPr lang="en-ZA" dirty="0" smtClean="0"/>
              <a:t>o </a:t>
            </a:r>
            <a:r>
              <a:rPr lang="en-ZA" dirty="0"/>
              <a:t>ensure students and teachers are drivers of authentic learning </a:t>
            </a:r>
          </a:p>
          <a:p>
            <a:pPr lvl="0"/>
            <a:r>
              <a:rPr lang="en-GB" b="1" dirty="0" smtClean="0"/>
              <a:t>Research </a:t>
            </a:r>
            <a:r>
              <a:rPr lang="en-GB" b="1" dirty="0"/>
              <a:t>&amp; </a:t>
            </a:r>
            <a:r>
              <a:rPr lang="en-GB" b="1" dirty="0" smtClean="0"/>
              <a:t>scholarship</a:t>
            </a:r>
          </a:p>
          <a:p>
            <a:pPr lvl="1"/>
            <a:r>
              <a:rPr lang="en-GB" dirty="0"/>
              <a:t>T</a:t>
            </a:r>
            <a:r>
              <a:rPr lang="en-ZA" dirty="0" smtClean="0"/>
              <a:t>o </a:t>
            </a:r>
            <a:r>
              <a:rPr lang="en-ZA" dirty="0"/>
              <a:t>engage in constant research and scholarship </a:t>
            </a:r>
            <a:r>
              <a:rPr lang="en-ZA" dirty="0" smtClean="0"/>
              <a:t>- on </a:t>
            </a:r>
            <a:r>
              <a:rPr lang="en-ZA" dirty="0"/>
              <a:t>and of </a:t>
            </a:r>
            <a:r>
              <a:rPr lang="en-ZA" dirty="0" smtClean="0"/>
              <a:t>- teaching </a:t>
            </a:r>
            <a:r>
              <a:rPr lang="en-ZA" dirty="0"/>
              <a:t>and learning of and with technology </a:t>
            </a:r>
          </a:p>
          <a:p>
            <a:pPr lvl="0"/>
            <a:endParaRPr lang="en-ZA" dirty="0"/>
          </a:p>
          <a:p>
            <a:endParaRPr lang="en-ZA" dirty="0"/>
          </a:p>
        </p:txBody>
      </p:sp>
    </p:spTree>
    <p:extLst>
      <p:ext uri="{BB962C8B-B14F-4D97-AF65-F5344CB8AC3E}">
        <p14:creationId xmlns:p14="http://schemas.microsoft.com/office/powerpoint/2010/main" val="29434543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3475" y="301995"/>
            <a:ext cx="9905998" cy="600682"/>
          </a:xfrm>
        </p:spPr>
        <p:txBody>
          <a:bodyPr>
            <a:normAutofit fontScale="90000"/>
          </a:bodyPr>
          <a:lstStyle/>
          <a:p>
            <a:r>
              <a:rPr lang="en-US" b="1" dirty="0"/>
              <a:t>Good </a:t>
            </a:r>
            <a:r>
              <a:rPr lang="en-US" b="1" dirty="0" smtClean="0"/>
              <a:t>practices: all </a:t>
            </a:r>
            <a:r>
              <a:rPr lang="en-US" b="1" dirty="0"/>
              <a:t>universities should </a:t>
            </a:r>
            <a:r>
              <a:rPr lang="en-US" b="1" dirty="0" smtClean="0"/>
              <a:t>do…</a:t>
            </a:r>
            <a:endParaRPr lang="en-ZA" b="1" dirty="0"/>
          </a:p>
        </p:txBody>
      </p:sp>
      <p:sp>
        <p:nvSpPr>
          <p:cNvPr id="3" name="Content Placeholder 2"/>
          <p:cNvSpPr>
            <a:spLocks noGrp="1"/>
          </p:cNvSpPr>
          <p:nvPr>
            <p:ph idx="1"/>
          </p:nvPr>
        </p:nvSpPr>
        <p:spPr>
          <a:xfrm>
            <a:off x="1235196" y="1043354"/>
            <a:ext cx="9905999" cy="5638799"/>
          </a:xfrm>
        </p:spPr>
        <p:txBody>
          <a:bodyPr>
            <a:normAutofit lnSpcReduction="10000"/>
          </a:bodyPr>
          <a:lstStyle/>
          <a:p>
            <a:r>
              <a:rPr lang="en-GB" b="1" dirty="0"/>
              <a:t>Excellent design of learning </a:t>
            </a:r>
            <a:r>
              <a:rPr lang="en-GB" b="1" dirty="0" smtClean="0"/>
              <a:t>material</a:t>
            </a:r>
          </a:p>
          <a:p>
            <a:pPr lvl="1"/>
            <a:r>
              <a:rPr lang="en-ZA" dirty="0" smtClean="0"/>
              <a:t>University </a:t>
            </a:r>
            <a:r>
              <a:rPr lang="en-ZA" dirty="0"/>
              <a:t>of the Free </a:t>
            </a:r>
            <a:r>
              <a:rPr lang="en-ZA" dirty="0" smtClean="0"/>
              <a:t>State - learning </a:t>
            </a:r>
            <a:r>
              <a:rPr lang="en-ZA" dirty="0"/>
              <a:t>designer and a technical developer </a:t>
            </a:r>
            <a:r>
              <a:rPr lang="en-ZA" dirty="0" smtClean="0"/>
              <a:t>- in </a:t>
            </a:r>
            <a:r>
              <a:rPr lang="en-ZA" dirty="0"/>
              <a:t>each </a:t>
            </a:r>
            <a:r>
              <a:rPr lang="en-ZA" dirty="0" smtClean="0"/>
              <a:t>faculty- encourage effective </a:t>
            </a:r>
            <a:r>
              <a:rPr lang="en-ZA" dirty="0"/>
              <a:t>use of blended </a:t>
            </a:r>
            <a:r>
              <a:rPr lang="en-ZA" dirty="0" smtClean="0"/>
              <a:t>learning.</a:t>
            </a:r>
          </a:p>
          <a:p>
            <a:pPr lvl="1"/>
            <a:r>
              <a:rPr lang="en-ZA" dirty="0" smtClean="0"/>
              <a:t>UFS  - audio-visual </a:t>
            </a:r>
            <a:r>
              <a:rPr lang="en-ZA" dirty="0"/>
              <a:t>production facility that increases access to teaching and learning </a:t>
            </a:r>
            <a:r>
              <a:rPr lang="en-ZA" dirty="0" smtClean="0"/>
              <a:t>content</a:t>
            </a:r>
            <a:endParaRPr lang="en-ZA" dirty="0"/>
          </a:p>
          <a:p>
            <a:r>
              <a:rPr lang="en-GB" b="1" dirty="0" smtClean="0"/>
              <a:t>Enable and empowering students towards digital fluency</a:t>
            </a:r>
          </a:p>
          <a:p>
            <a:pPr lvl="1"/>
            <a:r>
              <a:rPr lang="en-GB" dirty="0" smtClean="0"/>
              <a:t>Some u</a:t>
            </a:r>
            <a:r>
              <a:rPr lang="en-ZA" dirty="0" err="1" smtClean="0"/>
              <a:t>niversities</a:t>
            </a:r>
            <a:r>
              <a:rPr lang="en-ZA" dirty="0" smtClean="0"/>
              <a:t> - providing </a:t>
            </a:r>
            <a:r>
              <a:rPr lang="en-ZA" dirty="0"/>
              <a:t>all incoming first year students with tablets or </a:t>
            </a:r>
            <a:r>
              <a:rPr lang="en-ZA" dirty="0" smtClean="0"/>
              <a:t>laptops - and </a:t>
            </a:r>
            <a:r>
              <a:rPr lang="en-ZA" dirty="0"/>
              <a:t>d</a:t>
            </a:r>
            <a:r>
              <a:rPr lang="en-ZA" dirty="0" smtClean="0"/>
              <a:t>igital </a:t>
            </a:r>
            <a:r>
              <a:rPr lang="en-ZA" dirty="0"/>
              <a:t>orientation programmes </a:t>
            </a:r>
            <a:r>
              <a:rPr lang="en-ZA" dirty="0" smtClean="0"/>
              <a:t>[use of the technology]</a:t>
            </a:r>
          </a:p>
          <a:p>
            <a:pPr lvl="1"/>
            <a:r>
              <a:rPr lang="en-ZA" dirty="0" smtClean="0"/>
              <a:t>UJ </a:t>
            </a:r>
            <a:r>
              <a:rPr lang="en-ZA" dirty="0"/>
              <a:t>has a mobile application, </a:t>
            </a:r>
            <a:r>
              <a:rPr lang="en-ZA" dirty="0" err="1"/>
              <a:t>uGo</a:t>
            </a:r>
            <a:r>
              <a:rPr lang="en-ZA" dirty="0"/>
              <a:t>, that “supports transitions into and out of the UJ community”, as well as </a:t>
            </a:r>
            <a:r>
              <a:rPr lang="en-ZA" dirty="0" err="1"/>
              <a:t>uLink</a:t>
            </a:r>
            <a:r>
              <a:rPr lang="en-ZA" dirty="0"/>
              <a:t> – “a single sign-on portal that staff can use as a management tool for workshop bookings, consultation bookings and recording class attendance” (CHE review 2017). </a:t>
            </a:r>
            <a:endParaRPr lang="en-GB" dirty="0" smtClean="0"/>
          </a:p>
          <a:p>
            <a:r>
              <a:rPr lang="en-GB" dirty="0" smtClean="0"/>
              <a:t>Use </a:t>
            </a:r>
            <a:r>
              <a:rPr lang="en-GB" b="1" dirty="0"/>
              <a:t>pedagogies and technologies </a:t>
            </a:r>
            <a:r>
              <a:rPr lang="en-GB" dirty="0"/>
              <a:t>to encourage </a:t>
            </a:r>
            <a:r>
              <a:rPr lang="en-GB" b="1" dirty="0"/>
              <a:t>authentic </a:t>
            </a:r>
            <a:r>
              <a:rPr lang="en-GB" dirty="0"/>
              <a:t>collaborative </a:t>
            </a:r>
            <a:r>
              <a:rPr lang="en-GB" dirty="0" smtClean="0"/>
              <a:t>learning</a:t>
            </a:r>
            <a:endParaRPr lang="en-ZA" dirty="0"/>
          </a:p>
        </p:txBody>
      </p:sp>
    </p:spTree>
    <p:extLst>
      <p:ext uri="{BB962C8B-B14F-4D97-AF65-F5344CB8AC3E}">
        <p14:creationId xmlns:p14="http://schemas.microsoft.com/office/powerpoint/2010/main" val="13873030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0029" y="583350"/>
            <a:ext cx="10124464" cy="882036"/>
          </a:xfrm>
        </p:spPr>
        <p:txBody>
          <a:bodyPr>
            <a:normAutofit/>
          </a:bodyPr>
          <a:lstStyle/>
          <a:p>
            <a:r>
              <a:rPr lang="en-US" sz="3200" b="1" dirty="0"/>
              <a:t>Good practices: all universities should do…</a:t>
            </a:r>
            <a:endParaRPr lang="en-ZA" sz="3200" b="1" dirty="0"/>
          </a:p>
        </p:txBody>
      </p:sp>
      <p:sp>
        <p:nvSpPr>
          <p:cNvPr id="3" name="Content Placeholder 2"/>
          <p:cNvSpPr>
            <a:spLocks noGrp="1"/>
          </p:cNvSpPr>
          <p:nvPr>
            <p:ph idx="1"/>
          </p:nvPr>
        </p:nvSpPr>
        <p:spPr>
          <a:xfrm>
            <a:off x="1230923" y="1570892"/>
            <a:ext cx="9999785" cy="4970585"/>
          </a:xfrm>
        </p:spPr>
        <p:txBody>
          <a:bodyPr>
            <a:normAutofit/>
          </a:bodyPr>
          <a:lstStyle/>
          <a:p>
            <a:r>
              <a:rPr lang="en-GB" dirty="0" smtClean="0"/>
              <a:t>Software could assist with the identification of plagiarism (automated similarity checking)</a:t>
            </a:r>
          </a:p>
          <a:p>
            <a:pPr lvl="1"/>
            <a:r>
              <a:rPr lang="en-ZA" dirty="0" smtClean="0"/>
              <a:t>However, better to design </a:t>
            </a:r>
            <a:r>
              <a:rPr lang="en-ZA" dirty="0"/>
              <a:t>assignments that discourage copying and pasting </a:t>
            </a:r>
          </a:p>
          <a:p>
            <a:r>
              <a:rPr lang="en-GB" dirty="0" smtClean="0"/>
              <a:t>Early/ “in-time student support”</a:t>
            </a:r>
            <a:endParaRPr lang="en-ZA" dirty="0"/>
          </a:p>
          <a:p>
            <a:pPr lvl="1"/>
            <a:r>
              <a:rPr lang="en-ZA" dirty="0" smtClean="0"/>
              <a:t>Learning </a:t>
            </a:r>
            <a:r>
              <a:rPr lang="en-ZA" dirty="0"/>
              <a:t>analytics linked to the SIS and the LMS </a:t>
            </a:r>
            <a:r>
              <a:rPr lang="en-ZA" dirty="0" smtClean="0"/>
              <a:t>– student depends on the response</a:t>
            </a:r>
          </a:p>
          <a:p>
            <a:pPr lvl="1"/>
            <a:r>
              <a:rPr lang="en-ZA" dirty="0" smtClean="0"/>
              <a:t>Planned interventions are essential - through </a:t>
            </a:r>
            <a:r>
              <a:rPr lang="en-ZA" dirty="0"/>
              <a:t>advisors and tutors </a:t>
            </a:r>
          </a:p>
          <a:p>
            <a:r>
              <a:rPr lang="en-GB" dirty="0" smtClean="0"/>
              <a:t>Flexible learning - enabled through a blended learning approach</a:t>
            </a:r>
          </a:p>
          <a:p>
            <a:pPr lvl="1"/>
            <a:r>
              <a:rPr lang="en-GB" dirty="0" err="1" smtClean="0"/>
              <a:t>Va</a:t>
            </a:r>
            <a:r>
              <a:rPr lang="en-ZA" dirty="0" err="1" smtClean="0"/>
              <a:t>riation</a:t>
            </a:r>
            <a:r>
              <a:rPr lang="en-ZA" dirty="0" smtClean="0"/>
              <a:t> </a:t>
            </a:r>
            <a:r>
              <a:rPr lang="en-ZA" dirty="0"/>
              <a:t>of face-to-face and online learning designs are integrated. </a:t>
            </a:r>
          </a:p>
          <a:p>
            <a:endParaRPr lang="en-ZA" dirty="0" smtClean="0"/>
          </a:p>
          <a:p>
            <a:endParaRPr lang="en-ZA" dirty="0"/>
          </a:p>
        </p:txBody>
      </p:sp>
    </p:spTree>
    <p:extLst>
      <p:ext uri="{BB962C8B-B14F-4D97-AF65-F5344CB8AC3E}">
        <p14:creationId xmlns:p14="http://schemas.microsoft.com/office/powerpoint/2010/main" val="10536961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3" y="234463"/>
            <a:ext cx="9905998" cy="703384"/>
          </a:xfrm>
        </p:spPr>
        <p:txBody>
          <a:bodyPr>
            <a:normAutofit/>
          </a:bodyPr>
          <a:lstStyle/>
          <a:p>
            <a:r>
              <a:rPr lang="en-ZA" sz="3200" b="1" dirty="0" smtClean="0"/>
              <a:t>Desirable practices</a:t>
            </a:r>
            <a:endParaRPr lang="en-ZA" sz="3200" b="1" dirty="0"/>
          </a:p>
        </p:txBody>
      </p:sp>
      <p:sp>
        <p:nvSpPr>
          <p:cNvPr id="3" name="Content Placeholder 2"/>
          <p:cNvSpPr>
            <a:spLocks noGrp="1"/>
          </p:cNvSpPr>
          <p:nvPr>
            <p:ph idx="1"/>
          </p:nvPr>
        </p:nvSpPr>
        <p:spPr>
          <a:xfrm>
            <a:off x="1254368" y="1184031"/>
            <a:ext cx="10234247" cy="5486399"/>
          </a:xfrm>
        </p:spPr>
        <p:txBody>
          <a:bodyPr>
            <a:normAutofit/>
          </a:bodyPr>
          <a:lstStyle/>
          <a:p>
            <a:r>
              <a:rPr lang="en-GB" dirty="0"/>
              <a:t>Contextualised and appropriate open educational </a:t>
            </a:r>
            <a:r>
              <a:rPr lang="en-GB" dirty="0" smtClean="0"/>
              <a:t>resources</a:t>
            </a:r>
          </a:p>
          <a:p>
            <a:r>
              <a:rPr lang="en-GB" dirty="0" smtClean="0"/>
              <a:t>Form </a:t>
            </a:r>
            <a:r>
              <a:rPr lang="en-GB" dirty="0" err="1"/>
              <a:t>CoPs</a:t>
            </a:r>
            <a:r>
              <a:rPr lang="en-GB" dirty="0"/>
              <a:t> around shared </a:t>
            </a:r>
            <a:r>
              <a:rPr lang="en-GB" dirty="0" smtClean="0"/>
              <a:t>experiences</a:t>
            </a:r>
          </a:p>
          <a:p>
            <a:pPr lvl="1"/>
            <a:r>
              <a:rPr lang="en-ZA" dirty="0" smtClean="0"/>
              <a:t>Peer-learning </a:t>
            </a:r>
            <a:r>
              <a:rPr lang="en-ZA" dirty="0"/>
              <a:t>&amp; support; showcasing successful and good practice on how to use LMS and other tools in university for others to learn </a:t>
            </a:r>
          </a:p>
          <a:p>
            <a:pPr lvl="1"/>
            <a:r>
              <a:rPr lang="en-ZA" dirty="0" smtClean="0"/>
              <a:t>UWC – integrated Digital </a:t>
            </a:r>
            <a:r>
              <a:rPr lang="en-ZA" dirty="0"/>
              <a:t>Academic Literacy programme </a:t>
            </a:r>
            <a:r>
              <a:rPr lang="en-ZA" dirty="0" smtClean="0"/>
              <a:t>- which </a:t>
            </a:r>
            <a:r>
              <a:rPr lang="en-ZA" dirty="0"/>
              <a:t>equips students with basic academic literacy skills in software packages such as Microsoft Word, Excel, email, </a:t>
            </a:r>
            <a:r>
              <a:rPr lang="en-ZA" dirty="0" smtClean="0"/>
              <a:t>Internet browsers; and </a:t>
            </a:r>
            <a:r>
              <a:rPr lang="en-ZA" dirty="0" err="1" smtClean="0"/>
              <a:t>eTools</a:t>
            </a:r>
            <a:r>
              <a:rPr lang="en-ZA" dirty="0" smtClean="0"/>
              <a:t> (within the LMS)</a:t>
            </a:r>
          </a:p>
          <a:p>
            <a:pPr lvl="1"/>
            <a:r>
              <a:rPr lang="en-ZA" dirty="0" smtClean="0"/>
              <a:t>University </a:t>
            </a:r>
            <a:r>
              <a:rPr lang="en-ZA" dirty="0"/>
              <a:t>of </a:t>
            </a:r>
            <a:r>
              <a:rPr lang="en-ZA" dirty="0" err="1"/>
              <a:t>Kwa</a:t>
            </a:r>
            <a:r>
              <a:rPr lang="en-ZA" dirty="0"/>
              <a:t>-Zulu Natal is producing instructional videos in isiZulu and making them available online - including on how to use the institutional LMS, </a:t>
            </a:r>
            <a:r>
              <a:rPr lang="en-ZA" dirty="0" smtClean="0"/>
              <a:t>Moodle</a:t>
            </a:r>
          </a:p>
          <a:p>
            <a:r>
              <a:rPr lang="en-GB" dirty="0" smtClean="0"/>
              <a:t>Learning analytics</a:t>
            </a:r>
          </a:p>
          <a:p>
            <a:pPr lvl="1"/>
            <a:r>
              <a:rPr lang="en-ZA" dirty="0"/>
              <a:t>R</a:t>
            </a:r>
            <a:r>
              <a:rPr lang="en-ZA" dirty="0" smtClean="0"/>
              <a:t>eal-time </a:t>
            </a:r>
            <a:r>
              <a:rPr lang="en-ZA" dirty="0"/>
              <a:t>tracking of students, dashboard monitoring to </a:t>
            </a:r>
            <a:r>
              <a:rPr lang="en-ZA" dirty="0" smtClean="0"/>
              <a:t>give students </a:t>
            </a:r>
            <a:r>
              <a:rPr lang="en-ZA" dirty="0"/>
              <a:t>additional support as soon as a problem has been </a:t>
            </a:r>
            <a:r>
              <a:rPr lang="en-ZA" dirty="0" smtClean="0"/>
              <a:t>identified</a:t>
            </a:r>
            <a:endParaRPr lang="en-ZA" dirty="0"/>
          </a:p>
          <a:p>
            <a:endParaRPr lang="en-ZA" dirty="0"/>
          </a:p>
        </p:txBody>
      </p:sp>
    </p:spTree>
    <p:extLst>
      <p:ext uri="{BB962C8B-B14F-4D97-AF65-F5344CB8AC3E}">
        <p14:creationId xmlns:p14="http://schemas.microsoft.com/office/powerpoint/2010/main" val="11074375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839787" y="762081"/>
            <a:ext cx="5157787" cy="823912"/>
          </a:xfrm>
        </p:spPr>
        <p:txBody>
          <a:bodyPr>
            <a:noAutofit/>
          </a:bodyPr>
          <a:lstStyle/>
          <a:p>
            <a:r>
              <a:rPr lang="en-US" sz="3200" b="1" dirty="0" smtClean="0"/>
              <a:t>Noteworthy PRACTICES</a:t>
            </a:r>
            <a:endParaRPr lang="en-ZA" sz="3200" b="1" dirty="0"/>
          </a:p>
        </p:txBody>
      </p:sp>
      <p:sp>
        <p:nvSpPr>
          <p:cNvPr id="7" name="Content Placeholder 6"/>
          <p:cNvSpPr>
            <a:spLocks noGrp="1"/>
          </p:cNvSpPr>
          <p:nvPr>
            <p:ph sz="half" idx="2"/>
          </p:nvPr>
        </p:nvSpPr>
        <p:spPr>
          <a:xfrm>
            <a:off x="816340" y="1837329"/>
            <a:ext cx="5157787" cy="4874133"/>
          </a:xfrm>
        </p:spPr>
        <p:txBody>
          <a:bodyPr/>
          <a:lstStyle/>
          <a:p>
            <a:r>
              <a:rPr lang="en-GB" dirty="0"/>
              <a:t>E-books as a solution to </a:t>
            </a:r>
            <a:r>
              <a:rPr lang="en-GB" dirty="0" smtClean="0"/>
              <a:t>accessibility</a:t>
            </a:r>
          </a:p>
          <a:p>
            <a:pPr lvl="1"/>
            <a:r>
              <a:rPr lang="en-ZA" i="1" dirty="0" smtClean="0"/>
              <a:t>students use - mobile </a:t>
            </a:r>
            <a:r>
              <a:rPr lang="en-ZA" i="1" dirty="0"/>
              <a:t>phones to read anywhere and at any </a:t>
            </a:r>
            <a:r>
              <a:rPr lang="en-ZA" i="1" dirty="0" smtClean="0"/>
              <a:t>time</a:t>
            </a:r>
            <a:endParaRPr lang="en-ZA" dirty="0"/>
          </a:p>
          <a:p>
            <a:r>
              <a:rPr lang="en-GB" dirty="0" smtClean="0"/>
              <a:t>LMS </a:t>
            </a:r>
            <a:r>
              <a:rPr lang="en-GB" dirty="0"/>
              <a:t>as virtual office </a:t>
            </a:r>
            <a:r>
              <a:rPr lang="en-GB" dirty="0" smtClean="0"/>
              <a:t>space</a:t>
            </a:r>
          </a:p>
          <a:p>
            <a:pPr lvl="1"/>
            <a:r>
              <a:rPr lang="en-ZA" dirty="0" smtClean="0"/>
              <a:t>CPUT </a:t>
            </a:r>
            <a:r>
              <a:rPr lang="en-ZA" dirty="0"/>
              <a:t>report on the value of paperless meetings as a response to environmental ethics and also the convenience of </a:t>
            </a:r>
            <a:r>
              <a:rPr lang="en-ZA" dirty="0" smtClean="0"/>
              <a:t>it</a:t>
            </a:r>
            <a:endParaRPr lang="en-ZA" dirty="0"/>
          </a:p>
          <a:p>
            <a:pPr lvl="1"/>
            <a:endParaRPr lang="en-ZA" dirty="0"/>
          </a:p>
        </p:txBody>
      </p:sp>
      <p:sp>
        <p:nvSpPr>
          <p:cNvPr id="8" name="Text Placeholder 7"/>
          <p:cNvSpPr>
            <a:spLocks noGrp="1"/>
          </p:cNvSpPr>
          <p:nvPr>
            <p:ph type="body" sz="quarter" idx="3"/>
          </p:nvPr>
        </p:nvSpPr>
        <p:spPr>
          <a:xfrm>
            <a:off x="6254261" y="762082"/>
            <a:ext cx="5183188" cy="823912"/>
          </a:xfrm>
        </p:spPr>
        <p:txBody>
          <a:bodyPr>
            <a:noAutofit/>
          </a:bodyPr>
          <a:lstStyle/>
          <a:p>
            <a:r>
              <a:rPr lang="en-ZA" sz="3200" b="1" dirty="0" smtClean="0"/>
              <a:t>Rare/ or absent in SA</a:t>
            </a:r>
            <a:endParaRPr lang="en-ZA" sz="3200" b="1" dirty="0"/>
          </a:p>
        </p:txBody>
      </p:sp>
      <p:sp>
        <p:nvSpPr>
          <p:cNvPr id="9" name="Content Placeholder 8"/>
          <p:cNvSpPr>
            <a:spLocks noGrp="1"/>
          </p:cNvSpPr>
          <p:nvPr>
            <p:ph sz="quarter" idx="4"/>
          </p:nvPr>
        </p:nvSpPr>
        <p:spPr>
          <a:xfrm>
            <a:off x="6137031" y="1775195"/>
            <a:ext cx="5183188" cy="4965574"/>
          </a:xfrm>
        </p:spPr>
        <p:txBody>
          <a:bodyPr/>
          <a:lstStyle/>
          <a:p>
            <a:r>
              <a:rPr lang="en-GB" dirty="0"/>
              <a:t>An all-inclusive teaching and learning environment (ICTs, interchangeable space, support, collaborative etc</a:t>
            </a:r>
            <a:r>
              <a:rPr lang="en-GB" dirty="0" smtClean="0"/>
              <a:t>.)</a:t>
            </a:r>
          </a:p>
          <a:p>
            <a:pPr lvl="1"/>
            <a:r>
              <a:rPr lang="en-GB" i="1" dirty="0" smtClean="0"/>
              <a:t>WeThinkCode</a:t>
            </a:r>
            <a:r>
              <a:rPr lang="en-GB" dirty="0" smtClean="0"/>
              <a:t> </a:t>
            </a:r>
            <a:r>
              <a:rPr lang="en-ZA" dirty="0" smtClean="0"/>
              <a:t>- organisation </a:t>
            </a:r>
            <a:r>
              <a:rPr lang="en-ZA" dirty="0"/>
              <a:t>that teaches students to learn to code; the environment is teacher and class free thus students are empowered through peer-learning and </a:t>
            </a:r>
            <a:r>
              <a:rPr lang="en-ZA" dirty="0" smtClean="0"/>
              <a:t>self-learning</a:t>
            </a:r>
            <a:endParaRPr lang="en-ZA" dirty="0"/>
          </a:p>
          <a:p>
            <a:pPr lvl="1"/>
            <a:endParaRPr lang="en-ZA" dirty="0"/>
          </a:p>
        </p:txBody>
      </p:sp>
    </p:spTree>
    <p:extLst>
      <p:ext uri="{BB962C8B-B14F-4D97-AF65-F5344CB8AC3E}">
        <p14:creationId xmlns:p14="http://schemas.microsoft.com/office/powerpoint/2010/main" val="42336959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136" y="548180"/>
            <a:ext cx="9905998" cy="964097"/>
          </a:xfrm>
        </p:spPr>
        <p:txBody>
          <a:bodyPr>
            <a:normAutofit fontScale="90000"/>
          </a:bodyPr>
          <a:lstStyle/>
          <a:p>
            <a:r>
              <a:rPr lang="en-GB" sz="3200" b="1" dirty="0" smtClean="0"/>
              <a:t>E. ‘Training </a:t>
            </a:r>
            <a:r>
              <a:rPr lang="en-GB" sz="3200" b="1" dirty="0"/>
              <a:t>&amp; Support’ for </a:t>
            </a:r>
            <a:r>
              <a:rPr lang="en-GB" sz="3200" b="1" dirty="0" smtClean="0"/>
              <a:t>Teaching &amp; Learning </a:t>
            </a:r>
            <a:r>
              <a:rPr lang="en-GB" sz="3200" b="1" dirty="0"/>
              <a:t>with </a:t>
            </a:r>
            <a:r>
              <a:rPr lang="en-GB" sz="3200" b="1" dirty="0" smtClean="0"/>
              <a:t>Technology</a:t>
            </a:r>
            <a:endParaRPr lang="en-ZA" sz="3200" dirty="0"/>
          </a:p>
        </p:txBody>
      </p:sp>
      <p:sp>
        <p:nvSpPr>
          <p:cNvPr id="3" name="Content Placeholder 2"/>
          <p:cNvSpPr>
            <a:spLocks noGrp="1"/>
          </p:cNvSpPr>
          <p:nvPr>
            <p:ph idx="1"/>
          </p:nvPr>
        </p:nvSpPr>
        <p:spPr>
          <a:xfrm>
            <a:off x="1141412" y="1570892"/>
            <a:ext cx="9905999" cy="4888523"/>
          </a:xfrm>
        </p:spPr>
        <p:txBody>
          <a:bodyPr/>
          <a:lstStyle/>
          <a:p>
            <a:r>
              <a:rPr lang="en-GB" dirty="0"/>
              <a:t>Training and support of the use of ICTs are </a:t>
            </a:r>
            <a:r>
              <a:rPr lang="en-GB" b="1" dirty="0"/>
              <a:t>necessary</a:t>
            </a:r>
            <a:r>
              <a:rPr lang="en-GB" dirty="0"/>
              <a:t> for current teaching and learning </a:t>
            </a:r>
            <a:r>
              <a:rPr lang="en-GB" dirty="0" smtClean="0"/>
              <a:t>practices</a:t>
            </a:r>
          </a:p>
          <a:p>
            <a:r>
              <a:rPr lang="en-ZA" b="1" dirty="0"/>
              <a:t>P</a:t>
            </a:r>
            <a:r>
              <a:rPr lang="en-ZA" b="1" dirty="0" smtClean="0"/>
              <a:t>lanned </a:t>
            </a:r>
            <a:r>
              <a:rPr lang="en-ZA" b="1" dirty="0"/>
              <a:t>and well integrated</a:t>
            </a:r>
            <a:r>
              <a:rPr lang="en-ZA" dirty="0"/>
              <a:t> training and support for lecturers </a:t>
            </a:r>
            <a:r>
              <a:rPr lang="en-ZA" dirty="0" smtClean="0"/>
              <a:t>will </a:t>
            </a:r>
            <a:r>
              <a:rPr lang="en-ZA" dirty="0"/>
              <a:t>impact the overall teaching and learning experience of </a:t>
            </a:r>
            <a:r>
              <a:rPr lang="en-ZA" dirty="0" smtClean="0"/>
              <a:t>ICTs </a:t>
            </a:r>
          </a:p>
          <a:p>
            <a:r>
              <a:rPr lang="en-GB" dirty="0"/>
              <a:t>However, “the effective integration of ICT into learning and teaching depends to a large extent on the </a:t>
            </a:r>
            <a:r>
              <a:rPr lang="en-GB" b="1" dirty="0"/>
              <a:t>lecturer’s vision, skills and buy-in</a:t>
            </a:r>
            <a:r>
              <a:rPr lang="en-GB" dirty="0"/>
              <a:t> into the process” (Stellenbosch University 2013:18)</a:t>
            </a:r>
          </a:p>
          <a:p>
            <a:endParaRPr lang="en-ZA" dirty="0"/>
          </a:p>
        </p:txBody>
      </p:sp>
    </p:spTree>
    <p:extLst>
      <p:ext uri="{BB962C8B-B14F-4D97-AF65-F5344CB8AC3E}">
        <p14:creationId xmlns:p14="http://schemas.microsoft.com/office/powerpoint/2010/main" val="17283320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6920" y="237908"/>
            <a:ext cx="9905998" cy="946122"/>
          </a:xfrm>
        </p:spPr>
        <p:txBody>
          <a:bodyPr>
            <a:normAutofit/>
          </a:bodyPr>
          <a:lstStyle/>
          <a:p>
            <a:r>
              <a:rPr lang="en-GB" sz="3200" b="1" dirty="0"/>
              <a:t>the need to create flexible learning spaces</a:t>
            </a:r>
            <a:endParaRPr lang="en-ZA" sz="3200" b="1" dirty="0"/>
          </a:p>
        </p:txBody>
      </p:sp>
      <p:sp>
        <p:nvSpPr>
          <p:cNvPr id="3" name="Content Placeholder 2"/>
          <p:cNvSpPr>
            <a:spLocks noGrp="1"/>
          </p:cNvSpPr>
          <p:nvPr>
            <p:ph idx="1"/>
          </p:nvPr>
        </p:nvSpPr>
        <p:spPr>
          <a:xfrm>
            <a:off x="1141412" y="1289538"/>
            <a:ext cx="10166668" cy="5263662"/>
          </a:xfrm>
        </p:spPr>
        <p:txBody>
          <a:bodyPr>
            <a:normAutofit/>
          </a:bodyPr>
          <a:lstStyle/>
          <a:p>
            <a:pPr marL="0" indent="0">
              <a:buNone/>
            </a:pPr>
            <a:r>
              <a:rPr lang="en-GB" dirty="0" smtClean="0"/>
              <a:t>Five </a:t>
            </a:r>
            <a:r>
              <a:rPr lang="en-GB" dirty="0"/>
              <a:t>qualities of </a:t>
            </a:r>
            <a:r>
              <a:rPr lang="en-GB" b="1" dirty="0"/>
              <a:t>flexible educational </a:t>
            </a:r>
            <a:r>
              <a:rPr lang="en-GB" b="1" dirty="0" smtClean="0"/>
              <a:t>spaces </a:t>
            </a:r>
            <a:r>
              <a:rPr lang="en-GB" dirty="0" smtClean="0"/>
              <a:t>allowing </a:t>
            </a:r>
            <a:r>
              <a:rPr lang="en-GB" dirty="0"/>
              <a:t>for different functions within these </a:t>
            </a:r>
            <a:r>
              <a:rPr lang="en-GB" dirty="0" smtClean="0"/>
              <a:t>spaces</a:t>
            </a:r>
            <a:r>
              <a:rPr lang="en-GB" dirty="0"/>
              <a:t> (Monahan 2002</a:t>
            </a:r>
            <a:r>
              <a:rPr lang="en-GB" dirty="0" smtClean="0"/>
              <a:t>):</a:t>
            </a:r>
          </a:p>
          <a:p>
            <a:pPr marL="457200" indent="-457200">
              <a:buFont typeface="+mj-lt"/>
              <a:buAutoNum type="arabicPeriod"/>
            </a:pPr>
            <a:r>
              <a:rPr lang="en-GB" b="1" dirty="0" smtClean="0"/>
              <a:t>Fluidity</a:t>
            </a:r>
            <a:r>
              <a:rPr lang="en-GB" dirty="0"/>
              <a:t>: the ability of a space to </a:t>
            </a:r>
            <a:r>
              <a:rPr lang="en-GB" dirty="0" smtClean="0"/>
              <a:t>permit </a:t>
            </a:r>
            <a:r>
              <a:rPr lang="en-GB" dirty="0"/>
              <a:t>the flow of people, light, sight, sound, and air through the </a:t>
            </a:r>
            <a:r>
              <a:rPr lang="en-GB" dirty="0" smtClean="0"/>
              <a:t>space</a:t>
            </a:r>
          </a:p>
          <a:p>
            <a:pPr marL="457200" indent="-457200">
              <a:buFont typeface="+mj-lt"/>
              <a:buAutoNum type="arabicPeriod"/>
            </a:pPr>
            <a:r>
              <a:rPr lang="en-GB" b="1" dirty="0" smtClean="0"/>
              <a:t>Versatility</a:t>
            </a:r>
            <a:r>
              <a:rPr lang="en-GB" dirty="0"/>
              <a:t>: the ability of a space to be used for multiple purposes; </a:t>
            </a:r>
          </a:p>
          <a:p>
            <a:pPr marL="457200" indent="-457200">
              <a:buFont typeface="+mj-lt"/>
              <a:buAutoNum type="arabicPeriod"/>
            </a:pPr>
            <a:r>
              <a:rPr lang="en-GB" b="1" dirty="0" smtClean="0"/>
              <a:t>Convertibility</a:t>
            </a:r>
            <a:r>
              <a:rPr lang="en-GB" dirty="0"/>
              <a:t>: offers ease of adaptation for various </a:t>
            </a:r>
            <a:r>
              <a:rPr lang="en-GB" dirty="0" smtClean="0"/>
              <a:t>uses</a:t>
            </a:r>
          </a:p>
          <a:p>
            <a:pPr marL="457200" indent="-457200">
              <a:buFont typeface="+mj-lt"/>
              <a:buAutoNum type="arabicPeriod"/>
            </a:pPr>
            <a:r>
              <a:rPr lang="en-GB" b="1" dirty="0" smtClean="0"/>
              <a:t>Scalability</a:t>
            </a:r>
            <a:r>
              <a:rPr lang="en-GB" dirty="0"/>
              <a:t>: space’s ability to expand or contract as </a:t>
            </a:r>
            <a:r>
              <a:rPr lang="en-GB" dirty="0" smtClean="0"/>
              <a:t>necessary</a:t>
            </a:r>
          </a:p>
          <a:p>
            <a:pPr marL="457200" indent="-457200">
              <a:buFont typeface="+mj-lt"/>
              <a:buAutoNum type="arabicPeriod"/>
            </a:pPr>
            <a:r>
              <a:rPr lang="en-GB" b="1" dirty="0" smtClean="0"/>
              <a:t>Modifiability</a:t>
            </a:r>
            <a:r>
              <a:rPr lang="en-GB" dirty="0"/>
              <a:t>: invitation of active manipulation within a </a:t>
            </a:r>
            <a:r>
              <a:rPr lang="en-GB" dirty="0" smtClean="0"/>
              <a:t>space </a:t>
            </a:r>
          </a:p>
        </p:txBody>
      </p:sp>
    </p:spTree>
    <p:extLst>
      <p:ext uri="{BB962C8B-B14F-4D97-AF65-F5344CB8AC3E}">
        <p14:creationId xmlns:p14="http://schemas.microsoft.com/office/powerpoint/2010/main" val="217180130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06795"/>
            <a:ext cx="9905998" cy="811697"/>
          </a:xfrm>
        </p:spPr>
        <p:txBody>
          <a:bodyPr>
            <a:normAutofit/>
          </a:bodyPr>
          <a:lstStyle/>
          <a:p>
            <a:r>
              <a:rPr lang="en-US" sz="3200" b="1" dirty="0"/>
              <a:t>Guiding </a:t>
            </a:r>
            <a:r>
              <a:rPr lang="en-US" sz="3200" b="1" dirty="0" smtClean="0"/>
              <a:t>Principles</a:t>
            </a:r>
            <a:endParaRPr lang="en-ZA" sz="3200" dirty="0"/>
          </a:p>
        </p:txBody>
      </p:sp>
      <p:sp>
        <p:nvSpPr>
          <p:cNvPr id="3" name="Content Placeholder 2"/>
          <p:cNvSpPr>
            <a:spLocks noGrp="1"/>
          </p:cNvSpPr>
          <p:nvPr>
            <p:ph idx="1"/>
          </p:nvPr>
        </p:nvSpPr>
        <p:spPr>
          <a:xfrm>
            <a:off x="1141412" y="1641230"/>
            <a:ext cx="9905999" cy="4630615"/>
          </a:xfrm>
        </p:spPr>
        <p:txBody>
          <a:bodyPr>
            <a:normAutofit fontScale="92500" lnSpcReduction="20000"/>
          </a:bodyPr>
          <a:lstStyle/>
          <a:p>
            <a:pPr lvl="0"/>
            <a:r>
              <a:rPr lang="en-GB" b="1" dirty="0"/>
              <a:t>Vision</a:t>
            </a:r>
            <a:r>
              <a:rPr lang="en-GB" dirty="0"/>
              <a:t> – The institution </a:t>
            </a:r>
            <a:r>
              <a:rPr lang="en-GB" dirty="0" smtClean="0"/>
              <a:t>must </a:t>
            </a:r>
            <a:r>
              <a:rPr lang="en-GB" dirty="0"/>
              <a:t>be clear on the pedagogies of teaching and learning</a:t>
            </a:r>
            <a:endParaRPr lang="en-ZA" dirty="0"/>
          </a:p>
          <a:p>
            <a:pPr lvl="0"/>
            <a:r>
              <a:rPr lang="en-GB" b="1" dirty="0"/>
              <a:t>Planning</a:t>
            </a:r>
            <a:r>
              <a:rPr lang="en-GB" dirty="0"/>
              <a:t> – Both educators and </a:t>
            </a:r>
            <a:r>
              <a:rPr lang="en-GB" dirty="0" smtClean="0"/>
              <a:t>professional support </a:t>
            </a:r>
            <a:r>
              <a:rPr lang="en-GB" dirty="0"/>
              <a:t>staff must be engaged in the “assessment, implementation and revision” of </a:t>
            </a:r>
            <a:r>
              <a:rPr lang="en-GB" dirty="0" smtClean="0"/>
              <a:t>institutional plans related to effective use</a:t>
            </a:r>
            <a:endParaRPr lang="en-ZA" dirty="0"/>
          </a:p>
          <a:p>
            <a:pPr lvl="0"/>
            <a:r>
              <a:rPr lang="en-GB" b="1" dirty="0"/>
              <a:t>Access </a:t>
            </a:r>
            <a:r>
              <a:rPr lang="en-GB" dirty="0"/>
              <a:t>– Ensure equal access to “hardware, software and connectivity” that supports vision</a:t>
            </a:r>
            <a:endParaRPr lang="en-ZA" dirty="0"/>
          </a:p>
          <a:p>
            <a:pPr lvl="0"/>
            <a:r>
              <a:rPr lang="en-GB" b="1" dirty="0"/>
              <a:t>Integration</a:t>
            </a:r>
            <a:r>
              <a:rPr lang="en-GB" dirty="0"/>
              <a:t> – </a:t>
            </a:r>
            <a:r>
              <a:rPr lang="en-GB" dirty="0" smtClean="0"/>
              <a:t>Professional support </a:t>
            </a:r>
            <a:r>
              <a:rPr lang="en-GB" dirty="0"/>
              <a:t>staff must model best practices and should be responsible in ensuring that both students and teachers are able to assimilate technology into their daily practices</a:t>
            </a:r>
            <a:endParaRPr lang="en-ZA" dirty="0"/>
          </a:p>
          <a:p>
            <a:pPr lvl="0"/>
            <a:r>
              <a:rPr lang="en-GB" b="1" dirty="0"/>
              <a:t>Assessment and Evaluation</a:t>
            </a:r>
            <a:r>
              <a:rPr lang="en-GB" dirty="0"/>
              <a:t> – Assessment and evaluation are both imperative for feedback, decision making and continuous development of </a:t>
            </a:r>
            <a:r>
              <a:rPr lang="en-GB" dirty="0" smtClean="0"/>
              <a:t>authentic teaching </a:t>
            </a:r>
            <a:r>
              <a:rPr lang="en-GB" dirty="0"/>
              <a:t>and learning </a:t>
            </a:r>
            <a:r>
              <a:rPr lang="en-GB" dirty="0" smtClean="0"/>
              <a:t>practices</a:t>
            </a:r>
            <a:endParaRPr lang="en-ZA" dirty="0"/>
          </a:p>
        </p:txBody>
      </p:sp>
    </p:spTree>
    <p:extLst>
      <p:ext uri="{BB962C8B-B14F-4D97-AF65-F5344CB8AC3E}">
        <p14:creationId xmlns:p14="http://schemas.microsoft.com/office/powerpoint/2010/main" val="18423823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811697"/>
          </a:xfrm>
        </p:spPr>
        <p:txBody>
          <a:bodyPr>
            <a:normAutofit/>
          </a:bodyPr>
          <a:lstStyle/>
          <a:p>
            <a:r>
              <a:rPr lang="en-US" sz="3200" b="1" dirty="0"/>
              <a:t>Guiding </a:t>
            </a:r>
            <a:r>
              <a:rPr lang="en-US" sz="3200" b="1" dirty="0" smtClean="0"/>
              <a:t>Principles</a:t>
            </a:r>
            <a:endParaRPr lang="en-ZA" sz="3200" dirty="0"/>
          </a:p>
        </p:txBody>
      </p:sp>
      <p:sp>
        <p:nvSpPr>
          <p:cNvPr id="3" name="Content Placeholder 2"/>
          <p:cNvSpPr>
            <a:spLocks noGrp="1"/>
          </p:cNvSpPr>
          <p:nvPr>
            <p:ph idx="1"/>
          </p:nvPr>
        </p:nvSpPr>
        <p:spPr>
          <a:xfrm>
            <a:off x="1141412" y="1594338"/>
            <a:ext cx="9905999" cy="4876800"/>
          </a:xfrm>
        </p:spPr>
        <p:txBody>
          <a:bodyPr>
            <a:normAutofit/>
          </a:bodyPr>
          <a:lstStyle/>
          <a:p>
            <a:pPr lvl="0"/>
            <a:r>
              <a:rPr lang="en-GB" b="1" dirty="0" smtClean="0"/>
              <a:t>Support</a:t>
            </a:r>
            <a:r>
              <a:rPr lang="en-GB" dirty="0" smtClean="0"/>
              <a:t> </a:t>
            </a:r>
            <a:r>
              <a:rPr lang="en-GB" dirty="0"/>
              <a:t>– </a:t>
            </a:r>
            <a:r>
              <a:rPr lang="en-GB" dirty="0" smtClean="0"/>
              <a:t>Professional support staff </a:t>
            </a:r>
            <a:r>
              <a:rPr lang="en-GB" dirty="0"/>
              <a:t>must ensure continuous pedagogical and technical support and maintenance of technology within the institution</a:t>
            </a:r>
            <a:endParaRPr lang="en-ZA" dirty="0"/>
          </a:p>
          <a:p>
            <a:pPr lvl="0"/>
            <a:r>
              <a:rPr lang="en-GB" b="1" dirty="0"/>
              <a:t>Professional Development </a:t>
            </a:r>
            <a:r>
              <a:rPr lang="en-GB" dirty="0"/>
              <a:t>– Support staff must provide meaningful and continuous professional development </a:t>
            </a:r>
            <a:endParaRPr lang="en-ZA" dirty="0"/>
          </a:p>
          <a:p>
            <a:pPr lvl="0"/>
            <a:r>
              <a:rPr lang="en-GB" b="1" dirty="0"/>
              <a:t>Community Relationships</a:t>
            </a:r>
            <a:r>
              <a:rPr lang="en-GB" dirty="0"/>
              <a:t> – Support staff must be responsible for establishing “community relationships” to ensure the collaboration in “planning, implementing and assessing the use of technology”</a:t>
            </a:r>
            <a:endParaRPr lang="en-ZA" dirty="0"/>
          </a:p>
          <a:p>
            <a:pPr lvl="0"/>
            <a:r>
              <a:rPr lang="en-GB" b="1" dirty="0"/>
              <a:t>Ethical and Legal Issues</a:t>
            </a:r>
            <a:r>
              <a:rPr lang="en-GB" dirty="0"/>
              <a:t> – The institution must have a policy to ensure the understanding of ethical and legal issues associated with the use of </a:t>
            </a:r>
            <a:r>
              <a:rPr lang="en-GB" dirty="0" smtClean="0"/>
              <a:t>technology</a:t>
            </a:r>
            <a:endParaRPr lang="en-ZA" dirty="0"/>
          </a:p>
        </p:txBody>
      </p:sp>
    </p:spTree>
    <p:extLst>
      <p:ext uri="{BB962C8B-B14F-4D97-AF65-F5344CB8AC3E}">
        <p14:creationId xmlns:p14="http://schemas.microsoft.com/office/powerpoint/2010/main" val="19531431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741359"/>
          </a:xfrm>
        </p:spPr>
        <p:txBody>
          <a:bodyPr>
            <a:normAutofit/>
          </a:bodyPr>
          <a:lstStyle/>
          <a:p>
            <a:pPr algn="ctr"/>
            <a:r>
              <a:rPr lang="en-US" sz="3200" b="1" dirty="0"/>
              <a:t>Good </a:t>
            </a:r>
            <a:r>
              <a:rPr lang="en-US" sz="3200" b="1" dirty="0" smtClean="0"/>
              <a:t>practices: all </a:t>
            </a:r>
            <a:r>
              <a:rPr lang="en-US" sz="3200" b="1" dirty="0"/>
              <a:t>universities should </a:t>
            </a:r>
            <a:r>
              <a:rPr lang="en-US" sz="3200" b="1" dirty="0" smtClean="0"/>
              <a:t>do…</a:t>
            </a:r>
            <a:endParaRPr lang="en-ZA" sz="3200" dirty="0"/>
          </a:p>
        </p:txBody>
      </p:sp>
      <p:sp>
        <p:nvSpPr>
          <p:cNvPr id="3" name="Content Placeholder 2"/>
          <p:cNvSpPr>
            <a:spLocks noGrp="1"/>
          </p:cNvSpPr>
          <p:nvPr>
            <p:ph sz="half" idx="1"/>
          </p:nvPr>
        </p:nvSpPr>
        <p:spPr>
          <a:xfrm>
            <a:off x="1141410" y="1512277"/>
            <a:ext cx="4878389" cy="4278923"/>
          </a:xfrm>
        </p:spPr>
        <p:txBody>
          <a:bodyPr>
            <a:normAutofit fontScale="25000" lnSpcReduction="20000"/>
          </a:bodyPr>
          <a:lstStyle/>
          <a:p>
            <a:r>
              <a:rPr lang="en-GB" sz="7200" b="1" dirty="0"/>
              <a:t>Integrated professional academic development structures </a:t>
            </a:r>
            <a:r>
              <a:rPr lang="en-GB" sz="7200" dirty="0"/>
              <a:t>which support blended and distance learning approaches</a:t>
            </a:r>
            <a:r>
              <a:rPr lang="en-GB" sz="7200" b="1" dirty="0"/>
              <a:t> </a:t>
            </a:r>
            <a:endParaRPr lang="en-GB" sz="7200" b="1" dirty="0" smtClean="0"/>
          </a:p>
          <a:p>
            <a:r>
              <a:rPr lang="en-ZA" sz="7200" dirty="0" smtClean="0"/>
              <a:t>Strategy and accompanying </a:t>
            </a:r>
            <a:r>
              <a:rPr lang="en-ZA" sz="7200" dirty="0"/>
              <a:t>Academic </a:t>
            </a:r>
            <a:r>
              <a:rPr lang="en-ZA" sz="7200" dirty="0" smtClean="0"/>
              <a:t>Plan</a:t>
            </a:r>
            <a:r>
              <a:rPr lang="en-ZA" sz="7200" dirty="0"/>
              <a:t> </a:t>
            </a:r>
            <a:r>
              <a:rPr lang="en-ZA" sz="7200" dirty="0" smtClean="0"/>
              <a:t>(UP 2025)</a:t>
            </a:r>
          </a:p>
          <a:p>
            <a:r>
              <a:rPr lang="en-ZA" sz="7200" dirty="0" smtClean="0"/>
              <a:t>Classroom technology, web interactions &amp; Wi-Fi connectivity</a:t>
            </a:r>
          </a:p>
          <a:p>
            <a:r>
              <a:rPr lang="en-ZA" sz="7200" dirty="0" smtClean="0"/>
              <a:t>Proactive change – also driven by Executive Leadership (UP &amp; UWC)</a:t>
            </a:r>
          </a:p>
          <a:p>
            <a:r>
              <a:rPr lang="en-ZA" sz="7200" dirty="0" smtClean="0"/>
              <a:t>Integrated Teaching &amp; Learning support structures:</a:t>
            </a:r>
          </a:p>
          <a:p>
            <a:pPr lvl="1"/>
            <a:r>
              <a:rPr lang="en-ZA" sz="7200" dirty="0"/>
              <a:t>Department for Education </a:t>
            </a:r>
            <a:r>
              <a:rPr lang="en-ZA" sz="7200" dirty="0" smtClean="0"/>
              <a:t>Innovation (UP)</a:t>
            </a:r>
          </a:p>
          <a:p>
            <a:pPr lvl="1"/>
            <a:r>
              <a:rPr lang="en-ZA" sz="7200" dirty="0" smtClean="0"/>
              <a:t>Centre </a:t>
            </a:r>
            <a:r>
              <a:rPr lang="en-ZA" sz="7200" dirty="0"/>
              <a:t>for Innovative Education &amp; Communication Technologies </a:t>
            </a:r>
            <a:r>
              <a:rPr lang="en-ZA" sz="7200" dirty="0" smtClean="0"/>
              <a:t>(UWC)</a:t>
            </a:r>
            <a:endParaRPr lang="en-ZA" sz="7200" dirty="0"/>
          </a:p>
          <a:p>
            <a:pPr marL="0" indent="0">
              <a:buNone/>
            </a:pPr>
            <a:endParaRPr lang="en-ZA" dirty="0"/>
          </a:p>
          <a:p>
            <a:endParaRPr lang="en-ZA" dirty="0"/>
          </a:p>
          <a:p>
            <a:endParaRPr lang="en-ZA" dirty="0"/>
          </a:p>
        </p:txBody>
      </p:sp>
      <p:sp>
        <p:nvSpPr>
          <p:cNvPr id="4" name="Content Placeholder 3"/>
          <p:cNvSpPr>
            <a:spLocks noGrp="1"/>
          </p:cNvSpPr>
          <p:nvPr>
            <p:ph sz="half" idx="2"/>
          </p:nvPr>
        </p:nvSpPr>
        <p:spPr>
          <a:xfrm>
            <a:off x="6183923" y="1324707"/>
            <a:ext cx="4875211" cy="4208585"/>
          </a:xfrm>
        </p:spPr>
        <p:txBody>
          <a:bodyPr>
            <a:normAutofit fontScale="25000" lnSpcReduction="20000"/>
          </a:bodyPr>
          <a:lstStyle/>
          <a:p>
            <a:endParaRPr lang="en-ZA" dirty="0" smtClean="0"/>
          </a:p>
          <a:p>
            <a:r>
              <a:rPr lang="en-ZA" sz="7200" dirty="0" smtClean="0"/>
              <a:t>Education </a:t>
            </a:r>
            <a:r>
              <a:rPr lang="en-ZA" sz="7200" dirty="0"/>
              <a:t>Consultants &amp; Instructional Designers: Alignment of strategies with UP 2025 – strategic five year plan; and annual teaching and learning plans of the institution and faculties</a:t>
            </a:r>
          </a:p>
          <a:p>
            <a:r>
              <a:rPr lang="en-ZA" sz="7200" dirty="0"/>
              <a:t>Integrated teams: </a:t>
            </a:r>
            <a:r>
              <a:rPr lang="en-ZA" sz="7200" b="1" dirty="0"/>
              <a:t>I</a:t>
            </a:r>
            <a:r>
              <a:rPr lang="en-ZA" sz="7200" dirty="0"/>
              <a:t>nstructional Design, Digital Academic Literacy, Software Development and Application, Materials Development, and Research (UWC)</a:t>
            </a:r>
          </a:p>
          <a:p>
            <a:r>
              <a:rPr lang="en-ZA" sz="7200" dirty="0"/>
              <a:t>A</a:t>
            </a:r>
            <a:r>
              <a:rPr lang="en-ZA" sz="7200" dirty="0" smtClean="0"/>
              <a:t>lignment </a:t>
            </a:r>
            <a:r>
              <a:rPr lang="en-ZA" sz="7200" dirty="0"/>
              <a:t>of scholarly outputs, engagements, and projects with the Institutional Operating Plan </a:t>
            </a:r>
          </a:p>
          <a:p>
            <a:r>
              <a:rPr lang="en-ZA" sz="7200" dirty="0" smtClean="0"/>
              <a:t>Professional </a:t>
            </a:r>
            <a:r>
              <a:rPr lang="en-ZA" sz="7200" dirty="0"/>
              <a:t>Academic support services include training workshops and consultative sessions </a:t>
            </a:r>
            <a:r>
              <a:rPr lang="en-ZA" sz="7200" dirty="0" smtClean="0"/>
              <a:t>- the </a:t>
            </a:r>
            <a:r>
              <a:rPr lang="en-ZA" sz="7200" dirty="0"/>
              <a:t>pedagogical </a:t>
            </a:r>
            <a:r>
              <a:rPr lang="en-ZA" sz="7200" dirty="0" smtClean="0"/>
              <a:t>value; </a:t>
            </a:r>
            <a:r>
              <a:rPr lang="en-ZA" sz="7200" dirty="0"/>
              <a:t>and application for teaching, learning and </a:t>
            </a:r>
            <a:r>
              <a:rPr lang="en-ZA" sz="7200" dirty="0" smtClean="0"/>
              <a:t>assessment</a:t>
            </a:r>
            <a:endParaRPr lang="en-ZA" sz="7200" dirty="0"/>
          </a:p>
          <a:p>
            <a:endParaRPr lang="en-ZA" dirty="0"/>
          </a:p>
        </p:txBody>
      </p:sp>
    </p:spTree>
    <p:extLst>
      <p:ext uri="{BB962C8B-B14F-4D97-AF65-F5344CB8AC3E}">
        <p14:creationId xmlns:p14="http://schemas.microsoft.com/office/powerpoint/2010/main" val="114144509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741359"/>
          </a:xfrm>
        </p:spPr>
        <p:txBody>
          <a:bodyPr>
            <a:normAutofit/>
          </a:bodyPr>
          <a:lstStyle/>
          <a:p>
            <a:pPr algn="ctr"/>
            <a:r>
              <a:rPr lang="en-US" sz="3200" b="1" dirty="0"/>
              <a:t>Good </a:t>
            </a:r>
            <a:r>
              <a:rPr lang="en-US" sz="3200" b="1" dirty="0" smtClean="0"/>
              <a:t>practices: all </a:t>
            </a:r>
            <a:r>
              <a:rPr lang="en-US" sz="3200" b="1" dirty="0"/>
              <a:t>universities should </a:t>
            </a:r>
            <a:r>
              <a:rPr lang="en-US" sz="3200" b="1" dirty="0" smtClean="0"/>
              <a:t>do…</a:t>
            </a:r>
            <a:endParaRPr lang="en-ZA" sz="3200" dirty="0"/>
          </a:p>
        </p:txBody>
      </p:sp>
      <p:sp>
        <p:nvSpPr>
          <p:cNvPr id="3" name="Content Placeholder 2"/>
          <p:cNvSpPr>
            <a:spLocks noGrp="1"/>
          </p:cNvSpPr>
          <p:nvPr>
            <p:ph sz="half" idx="1"/>
          </p:nvPr>
        </p:nvSpPr>
        <p:spPr>
          <a:xfrm>
            <a:off x="1141410" y="1606063"/>
            <a:ext cx="4878389" cy="4724400"/>
          </a:xfrm>
        </p:spPr>
        <p:txBody>
          <a:bodyPr>
            <a:normAutofit fontScale="85000" lnSpcReduction="10000"/>
          </a:bodyPr>
          <a:lstStyle/>
          <a:p>
            <a:r>
              <a:rPr lang="en-GB" dirty="0" smtClean="0"/>
              <a:t>Professional </a:t>
            </a:r>
            <a:r>
              <a:rPr lang="en-GB" dirty="0"/>
              <a:t>support structure focuses on the provision of an enabling environment; curriculum design and development; academic and student development - to support blended and distance learning environments – from conceptualisation to </a:t>
            </a:r>
            <a:r>
              <a:rPr lang="en-GB" dirty="0" smtClean="0"/>
              <a:t>delivery</a:t>
            </a:r>
          </a:p>
          <a:p>
            <a:r>
              <a:rPr lang="en-GB" dirty="0" smtClean="0"/>
              <a:t>‘Towards </a:t>
            </a:r>
            <a:r>
              <a:rPr lang="en-GB" dirty="0"/>
              <a:t>Professionalisation for Teaching and Learning’ </a:t>
            </a:r>
            <a:r>
              <a:rPr lang="en-GB" dirty="0" smtClean="0"/>
              <a:t>Programme</a:t>
            </a:r>
          </a:p>
          <a:p>
            <a:r>
              <a:rPr lang="en-GB" dirty="0"/>
              <a:t>Curriculum and Learning Design and Development (team effort between academic developers, lecturers, librarians) </a:t>
            </a:r>
            <a:endParaRPr lang="en-ZA" dirty="0"/>
          </a:p>
          <a:p>
            <a:endParaRPr lang="en-ZA" dirty="0"/>
          </a:p>
        </p:txBody>
      </p:sp>
      <p:sp>
        <p:nvSpPr>
          <p:cNvPr id="4" name="Content Placeholder 3"/>
          <p:cNvSpPr>
            <a:spLocks noGrp="1"/>
          </p:cNvSpPr>
          <p:nvPr>
            <p:ph sz="half" idx="2"/>
          </p:nvPr>
        </p:nvSpPr>
        <p:spPr>
          <a:xfrm>
            <a:off x="6172200" y="1641232"/>
            <a:ext cx="4875211" cy="4489938"/>
          </a:xfrm>
        </p:spPr>
        <p:txBody>
          <a:bodyPr>
            <a:normAutofit fontScale="85000" lnSpcReduction="10000"/>
          </a:bodyPr>
          <a:lstStyle/>
          <a:p>
            <a:r>
              <a:rPr lang="en-GB" dirty="0"/>
              <a:t>Structure influences organisational culture </a:t>
            </a:r>
            <a:r>
              <a:rPr lang="en-GB" dirty="0" smtClean="0"/>
              <a:t>(institutions </a:t>
            </a:r>
            <a:r>
              <a:rPr lang="en-GB" dirty="0"/>
              <a:t>should showcase the use of various eTools; and the pedagogical value for teaching-and-learning</a:t>
            </a:r>
            <a:r>
              <a:rPr lang="en-GB" dirty="0" smtClean="0"/>
              <a:t>)</a:t>
            </a:r>
            <a:endParaRPr lang="en-ZA" dirty="0"/>
          </a:p>
          <a:p>
            <a:r>
              <a:rPr lang="en-GB" dirty="0"/>
              <a:t>The need to determine the digital literacy skills of the staff and students to function optimally within a virtual </a:t>
            </a:r>
            <a:r>
              <a:rPr lang="en-GB" dirty="0" smtClean="0"/>
              <a:t>environment</a:t>
            </a:r>
            <a:endParaRPr lang="en-GB" dirty="0"/>
          </a:p>
          <a:p>
            <a:r>
              <a:rPr lang="en-GB" dirty="0"/>
              <a:t>Institutional stakeholder management in order to create an enabling environment and the adoption of emerging </a:t>
            </a:r>
            <a:r>
              <a:rPr lang="en-GB" dirty="0" smtClean="0"/>
              <a:t>technologies</a:t>
            </a:r>
            <a:endParaRPr lang="en-ZA" dirty="0"/>
          </a:p>
        </p:txBody>
      </p:sp>
    </p:spTree>
    <p:extLst>
      <p:ext uri="{BB962C8B-B14F-4D97-AF65-F5344CB8AC3E}">
        <p14:creationId xmlns:p14="http://schemas.microsoft.com/office/powerpoint/2010/main" val="282901168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6921" y="571627"/>
            <a:ext cx="9905998" cy="600682"/>
          </a:xfrm>
        </p:spPr>
        <p:txBody>
          <a:bodyPr>
            <a:normAutofit/>
          </a:bodyPr>
          <a:lstStyle/>
          <a:p>
            <a:r>
              <a:rPr lang="en-US" sz="3200" b="1" dirty="0" smtClean="0"/>
              <a:t>Desirable practices</a:t>
            </a:r>
            <a:endParaRPr lang="en-ZA" sz="3200" dirty="0"/>
          </a:p>
        </p:txBody>
      </p:sp>
      <p:sp>
        <p:nvSpPr>
          <p:cNvPr id="3" name="Content Placeholder 2"/>
          <p:cNvSpPr>
            <a:spLocks noGrp="1"/>
          </p:cNvSpPr>
          <p:nvPr>
            <p:ph idx="1"/>
          </p:nvPr>
        </p:nvSpPr>
        <p:spPr>
          <a:xfrm>
            <a:off x="1289538" y="1230923"/>
            <a:ext cx="9917724" cy="5357446"/>
          </a:xfrm>
        </p:spPr>
        <p:txBody>
          <a:bodyPr>
            <a:normAutofit/>
          </a:bodyPr>
          <a:lstStyle/>
          <a:p>
            <a:r>
              <a:rPr lang="en-GB" dirty="0"/>
              <a:t>Professional </a:t>
            </a:r>
            <a:r>
              <a:rPr lang="en-GB" dirty="0" smtClean="0"/>
              <a:t>academic support structures engage </a:t>
            </a:r>
            <a:r>
              <a:rPr lang="en-GB" dirty="0"/>
              <a:t>in the implementation of </a:t>
            </a:r>
            <a:r>
              <a:rPr lang="en-GB" b="1" dirty="0"/>
              <a:t>research-led projects </a:t>
            </a:r>
            <a:r>
              <a:rPr lang="en-GB" dirty="0"/>
              <a:t>aligned to operational and strategic </a:t>
            </a:r>
            <a:r>
              <a:rPr lang="en-GB" dirty="0" smtClean="0"/>
              <a:t>interventions</a:t>
            </a:r>
          </a:p>
          <a:p>
            <a:pPr lvl="1"/>
            <a:r>
              <a:rPr lang="en-ZA" dirty="0"/>
              <a:t>M</a:t>
            </a:r>
            <a:r>
              <a:rPr lang="en-ZA" dirty="0" smtClean="0"/>
              <a:t>ultiple </a:t>
            </a:r>
            <a:r>
              <a:rPr lang="en-ZA" dirty="0"/>
              <a:t>research-led </a:t>
            </a:r>
            <a:r>
              <a:rPr lang="en-ZA" dirty="0" smtClean="0"/>
              <a:t>projects - </a:t>
            </a:r>
            <a:r>
              <a:rPr lang="en-ZA" b="1" dirty="0" smtClean="0"/>
              <a:t>situated </a:t>
            </a:r>
            <a:r>
              <a:rPr lang="en-ZA" b="1" dirty="0"/>
              <a:t>within institutional practices and strategic decisions, informed by research and vice versa</a:t>
            </a:r>
            <a:r>
              <a:rPr lang="en-ZA" dirty="0"/>
              <a:t>. These research-led projects </a:t>
            </a:r>
            <a:r>
              <a:rPr lang="en-ZA" b="1" dirty="0"/>
              <a:t>lead to related presentations and </a:t>
            </a:r>
            <a:r>
              <a:rPr lang="en-ZA" b="1" dirty="0" smtClean="0"/>
              <a:t>publications</a:t>
            </a:r>
            <a:endParaRPr lang="en-GB" dirty="0" smtClean="0"/>
          </a:p>
          <a:p>
            <a:r>
              <a:rPr lang="en-GB" dirty="0"/>
              <a:t>Awarding the </a:t>
            </a:r>
            <a:r>
              <a:rPr lang="en-GB" b="1" dirty="0"/>
              <a:t>academic and professional support </a:t>
            </a:r>
            <a:r>
              <a:rPr lang="en-GB" dirty="0"/>
              <a:t>staff for teaching-and-learning practices (includes by default innovative practices</a:t>
            </a:r>
            <a:r>
              <a:rPr lang="en-GB" dirty="0" smtClean="0"/>
              <a:t>)</a:t>
            </a:r>
          </a:p>
          <a:p>
            <a:pPr lvl="1"/>
            <a:r>
              <a:rPr lang="en-ZA" dirty="0" smtClean="0"/>
              <a:t>Institutional </a:t>
            </a:r>
            <a:r>
              <a:rPr lang="en-ZA" dirty="0"/>
              <a:t>Awards: Teaching and Learning </a:t>
            </a:r>
          </a:p>
          <a:p>
            <a:pPr lvl="1"/>
            <a:r>
              <a:rPr lang="en-ZA" dirty="0" smtClean="0"/>
              <a:t>Alignment </a:t>
            </a:r>
            <a:r>
              <a:rPr lang="en-ZA" dirty="0"/>
              <a:t>to HELTASA, TAU </a:t>
            </a:r>
          </a:p>
          <a:p>
            <a:endParaRPr lang="en-ZA" dirty="0"/>
          </a:p>
        </p:txBody>
      </p:sp>
    </p:spTree>
    <p:extLst>
      <p:ext uri="{BB962C8B-B14F-4D97-AF65-F5344CB8AC3E}">
        <p14:creationId xmlns:p14="http://schemas.microsoft.com/office/powerpoint/2010/main" val="339740605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9"/>
            <a:ext cx="9905998" cy="647574"/>
          </a:xfrm>
        </p:spPr>
        <p:txBody>
          <a:bodyPr>
            <a:normAutofit/>
          </a:bodyPr>
          <a:lstStyle/>
          <a:p>
            <a:r>
              <a:rPr lang="en-US" sz="3200" b="1" dirty="0" smtClean="0"/>
              <a:t>Desirable practices</a:t>
            </a:r>
            <a:endParaRPr lang="en-ZA" sz="3200" dirty="0"/>
          </a:p>
        </p:txBody>
      </p:sp>
      <p:sp>
        <p:nvSpPr>
          <p:cNvPr id="3" name="Content Placeholder 2"/>
          <p:cNvSpPr>
            <a:spLocks noGrp="1"/>
          </p:cNvSpPr>
          <p:nvPr>
            <p:ph idx="1"/>
          </p:nvPr>
        </p:nvSpPr>
        <p:spPr>
          <a:xfrm>
            <a:off x="1141412" y="1453662"/>
            <a:ext cx="9905999" cy="5052646"/>
          </a:xfrm>
        </p:spPr>
        <p:txBody>
          <a:bodyPr>
            <a:normAutofit fontScale="92500" lnSpcReduction="10000"/>
          </a:bodyPr>
          <a:lstStyle/>
          <a:p>
            <a:r>
              <a:rPr lang="en-ZA" dirty="0" smtClean="0"/>
              <a:t>Planning</a:t>
            </a:r>
            <a:r>
              <a:rPr lang="en-ZA" dirty="0"/>
              <a:t>, processes and activities should be informed by </a:t>
            </a:r>
            <a:r>
              <a:rPr lang="en-ZA" b="1" dirty="0"/>
              <a:t>mapping the life-cycle </a:t>
            </a:r>
            <a:r>
              <a:rPr lang="en-ZA" dirty="0"/>
              <a:t>of student, lecturer, the Programme, Governance (policies); and the enabling </a:t>
            </a:r>
            <a:r>
              <a:rPr lang="en-ZA" dirty="0" smtClean="0"/>
              <a:t>environment (NWU)</a:t>
            </a:r>
          </a:p>
          <a:p>
            <a:pPr lvl="1"/>
            <a:r>
              <a:rPr lang="en-ZA" dirty="0"/>
              <a:t>C</a:t>
            </a:r>
            <a:r>
              <a:rPr lang="en-ZA" dirty="0" smtClean="0"/>
              <a:t>reation </a:t>
            </a:r>
            <a:r>
              <a:rPr lang="en-ZA" dirty="0"/>
              <a:t>of a profile that informs the actual </a:t>
            </a:r>
            <a:r>
              <a:rPr lang="en-ZA" dirty="0" smtClean="0"/>
              <a:t>implementation</a:t>
            </a:r>
          </a:p>
          <a:p>
            <a:pPr lvl="1"/>
            <a:r>
              <a:rPr lang="en-ZA" dirty="0" smtClean="0"/>
              <a:t>Create </a:t>
            </a:r>
            <a:r>
              <a:rPr lang="en-ZA" dirty="0"/>
              <a:t>a profile prior to engaging in Quality Enhancement and </a:t>
            </a:r>
            <a:r>
              <a:rPr lang="en-ZA" dirty="0" smtClean="0"/>
              <a:t>Assurance</a:t>
            </a:r>
            <a:endParaRPr lang="en-ZA" dirty="0"/>
          </a:p>
          <a:p>
            <a:r>
              <a:rPr lang="en-ZA" dirty="0" smtClean="0"/>
              <a:t>The </a:t>
            </a:r>
            <a:r>
              <a:rPr lang="en-ZA" b="1" dirty="0"/>
              <a:t>differentiation</a:t>
            </a:r>
            <a:r>
              <a:rPr lang="en-ZA" dirty="0"/>
              <a:t> of the understanding and implementation </a:t>
            </a:r>
            <a:r>
              <a:rPr lang="en-ZA" dirty="0" smtClean="0"/>
              <a:t>of training </a:t>
            </a:r>
            <a:r>
              <a:rPr lang="en-ZA" dirty="0"/>
              <a:t>and support for ‘purely online’ and blended learning environments - for both staff and </a:t>
            </a:r>
            <a:r>
              <a:rPr lang="en-ZA" dirty="0" smtClean="0"/>
              <a:t>students</a:t>
            </a:r>
          </a:p>
          <a:p>
            <a:pPr lvl="1"/>
            <a:r>
              <a:rPr lang="en-ZA" dirty="0" smtClean="0"/>
              <a:t>Team </a:t>
            </a:r>
            <a:r>
              <a:rPr lang="en-ZA" dirty="0"/>
              <a:t>effort (academics, academic developers, </a:t>
            </a:r>
            <a:r>
              <a:rPr lang="en-ZA" b="1" dirty="0"/>
              <a:t>online tutors</a:t>
            </a:r>
            <a:r>
              <a:rPr lang="en-ZA" dirty="0"/>
              <a:t>, administrative support) </a:t>
            </a:r>
          </a:p>
          <a:p>
            <a:r>
              <a:rPr lang="en-ZA" dirty="0"/>
              <a:t>D</a:t>
            </a:r>
            <a:r>
              <a:rPr lang="en-ZA" dirty="0" smtClean="0"/>
              <a:t>esign </a:t>
            </a:r>
            <a:r>
              <a:rPr lang="en-ZA" dirty="0"/>
              <a:t>and development of a </a:t>
            </a:r>
            <a:r>
              <a:rPr lang="en-ZA" b="1" dirty="0"/>
              <a:t>learning and teaching repository </a:t>
            </a:r>
            <a:r>
              <a:rPr lang="en-ZA" dirty="0"/>
              <a:t>which encapsulates resources, workflows, and </a:t>
            </a:r>
            <a:r>
              <a:rPr lang="en-ZA" dirty="0" smtClean="0"/>
              <a:t>processes</a:t>
            </a:r>
            <a:endParaRPr lang="en-ZA" dirty="0"/>
          </a:p>
          <a:p>
            <a:r>
              <a:rPr lang="en-ZA" dirty="0"/>
              <a:t>D</a:t>
            </a:r>
            <a:r>
              <a:rPr lang="en-ZA" dirty="0" smtClean="0"/>
              <a:t>esign </a:t>
            </a:r>
            <a:r>
              <a:rPr lang="en-ZA" dirty="0"/>
              <a:t>and development of ‘</a:t>
            </a:r>
            <a:r>
              <a:rPr lang="en-ZA" b="1" dirty="0"/>
              <a:t>purely online workshops</a:t>
            </a:r>
            <a:r>
              <a:rPr lang="en-ZA" dirty="0"/>
              <a:t>’ as the demand for eLearning has escalated (the volume of the demand does not match the resources</a:t>
            </a:r>
            <a:r>
              <a:rPr lang="en-ZA" dirty="0" smtClean="0"/>
              <a:t>) </a:t>
            </a:r>
            <a:endParaRPr lang="en-ZA" dirty="0"/>
          </a:p>
          <a:p>
            <a:endParaRPr lang="en-ZA" dirty="0"/>
          </a:p>
          <a:p>
            <a:endParaRPr lang="en-ZA" dirty="0"/>
          </a:p>
        </p:txBody>
      </p:sp>
    </p:spTree>
    <p:extLst>
      <p:ext uri="{BB962C8B-B14F-4D97-AF65-F5344CB8AC3E}">
        <p14:creationId xmlns:p14="http://schemas.microsoft.com/office/powerpoint/2010/main" val="4183661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9690" y="583350"/>
            <a:ext cx="9905998" cy="471727"/>
          </a:xfrm>
        </p:spPr>
        <p:txBody>
          <a:bodyPr>
            <a:noAutofit/>
          </a:bodyPr>
          <a:lstStyle/>
          <a:p>
            <a:r>
              <a:rPr lang="en-US" sz="3200" b="1" dirty="0" smtClean="0"/>
              <a:t>Noteworthy practices </a:t>
            </a:r>
            <a:endParaRPr lang="en-ZA" sz="3200" dirty="0"/>
          </a:p>
        </p:txBody>
      </p:sp>
      <p:sp>
        <p:nvSpPr>
          <p:cNvPr id="3" name="Content Placeholder 2"/>
          <p:cNvSpPr>
            <a:spLocks noGrp="1"/>
          </p:cNvSpPr>
          <p:nvPr>
            <p:ph idx="1"/>
          </p:nvPr>
        </p:nvSpPr>
        <p:spPr>
          <a:xfrm>
            <a:off x="762000" y="1383323"/>
            <a:ext cx="10867292" cy="5228492"/>
          </a:xfrm>
        </p:spPr>
        <p:txBody>
          <a:bodyPr>
            <a:normAutofit/>
          </a:bodyPr>
          <a:lstStyle/>
          <a:p>
            <a:pPr marL="0" indent="0" algn="ctr">
              <a:buNone/>
            </a:pPr>
            <a:r>
              <a:rPr lang="en-GB" dirty="0"/>
              <a:t>Deliver within a framework depicting key areas of </a:t>
            </a:r>
            <a:r>
              <a:rPr lang="en-GB" b="1" i="1" dirty="0"/>
              <a:t>Teaching-and-Learning</a:t>
            </a:r>
            <a:r>
              <a:rPr lang="en-GB" dirty="0"/>
              <a:t>; </a:t>
            </a:r>
            <a:r>
              <a:rPr lang="en-GB" b="1" i="1" dirty="0"/>
              <a:t>Research; Community Engagement </a:t>
            </a:r>
            <a:r>
              <a:rPr lang="en-GB" b="1" dirty="0"/>
              <a:t>and</a:t>
            </a:r>
            <a:r>
              <a:rPr lang="en-GB" b="1" i="1" dirty="0"/>
              <a:t> </a:t>
            </a:r>
            <a:r>
              <a:rPr lang="en-GB" b="1" i="1" dirty="0" smtClean="0"/>
              <a:t>Collaboration</a:t>
            </a:r>
            <a:endParaRPr lang="en-ZA" b="1" i="1" dirty="0"/>
          </a:p>
          <a:p>
            <a:r>
              <a:rPr lang="en-GB" b="1" dirty="0" smtClean="0"/>
              <a:t>Present &amp; Showcase</a:t>
            </a:r>
            <a:r>
              <a:rPr lang="en-GB" dirty="0" smtClean="0"/>
              <a:t> </a:t>
            </a:r>
            <a:r>
              <a:rPr lang="en-GB" dirty="0"/>
              <a:t>authentic teaching and learning experiences across </a:t>
            </a:r>
            <a:r>
              <a:rPr lang="en-GB" dirty="0" smtClean="0"/>
              <a:t>faculties; </a:t>
            </a:r>
            <a:r>
              <a:rPr lang="en-GB" b="1" dirty="0" smtClean="0"/>
              <a:t>affordances</a:t>
            </a:r>
            <a:r>
              <a:rPr lang="en-GB" dirty="0" smtClean="0"/>
              <a:t>, </a:t>
            </a:r>
            <a:r>
              <a:rPr lang="en-GB" b="1" dirty="0" smtClean="0"/>
              <a:t>pedagogical value </a:t>
            </a:r>
            <a:r>
              <a:rPr lang="en-GB" dirty="0" smtClean="0"/>
              <a:t>&amp; partnership with </a:t>
            </a:r>
            <a:r>
              <a:rPr lang="en-GB" b="1" dirty="0" smtClean="0"/>
              <a:t>academic support team </a:t>
            </a:r>
            <a:r>
              <a:rPr lang="en-GB" dirty="0" smtClean="0"/>
              <a:t>- through: Regular blogs, Electronic coffee table, Brown-bag lunches, Colloquia &amp; Seminars, Conferences, Community of Practice (champions/ innovators in online and physical spaces)</a:t>
            </a:r>
          </a:p>
          <a:p>
            <a:pPr lvl="0"/>
            <a:r>
              <a:rPr lang="en-GB" b="1" dirty="0"/>
              <a:t>Collaborative Community </a:t>
            </a:r>
            <a:r>
              <a:rPr lang="en-GB" b="1" dirty="0" smtClean="0"/>
              <a:t>Project</a:t>
            </a:r>
          </a:p>
          <a:p>
            <a:pPr lvl="1"/>
            <a:r>
              <a:rPr lang="en-GB" b="1" dirty="0" smtClean="0"/>
              <a:t>Digital </a:t>
            </a:r>
            <a:r>
              <a:rPr lang="en-GB" b="1" dirty="0"/>
              <a:t>Inclusion for e-Centre </a:t>
            </a:r>
            <a:r>
              <a:rPr lang="en-GB" b="1" dirty="0" smtClean="0"/>
              <a:t>Managers:</a:t>
            </a:r>
            <a:r>
              <a:rPr lang="en-ZA" dirty="0"/>
              <a:t> </a:t>
            </a:r>
            <a:r>
              <a:rPr lang="en-GB" b="1" dirty="0"/>
              <a:t>P</a:t>
            </a:r>
            <a:r>
              <a:rPr lang="en-GB" b="1" dirty="0" smtClean="0"/>
              <a:t>artnership</a:t>
            </a:r>
            <a:r>
              <a:rPr lang="en-GB" dirty="0" smtClean="0"/>
              <a:t> between CIECT/ UWC,  Cape </a:t>
            </a:r>
            <a:r>
              <a:rPr lang="en-GB" dirty="0"/>
              <a:t>Access (Western Cape Government), &amp;</a:t>
            </a:r>
            <a:r>
              <a:rPr lang="en-GB" dirty="0" smtClean="0"/>
              <a:t> </a:t>
            </a:r>
            <a:r>
              <a:rPr lang="en-GB" dirty="0"/>
              <a:t>the e-Inclusion and Social Innovation </a:t>
            </a:r>
            <a:r>
              <a:rPr lang="en-GB" dirty="0" err="1"/>
              <a:t>CoLab</a:t>
            </a:r>
            <a:r>
              <a:rPr lang="en-GB" dirty="0"/>
              <a:t>. </a:t>
            </a:r>
            <a:r>
              <a:rPr lang="en-GB" dirty="0" smtClean="0"/>
              <a:t>Programme offered </a:t>
            </a:r>
            <a:r>
              <a:rPr lang="en-GB" dirty="0"/>
              <a:t>to e-Centres within the Western Cape in urban, peri-urban and rural environments</a:t>
            </a:r>
            <a:r>
              <a:rPr lang="en-GB" dirty="0" smtClean="0"/>
              <a:t>.</a:t>
            </a:r>
          </a:p>
          <a:p>
            <a:endParaRPr lang="en-ZA" b="1" i="1" dirty="0"/>
          </a:p>
        </p:txBody>
      </p:sp>
    </p:spTree>
    <p:extLst>
      <p:ext uri="{BB962C8B-B14F-4D97-AF65-F5344CB8AC3E}">
        <p14:creationId xmlns:p14="http://schemas.microsoft.com/office/powerpoint/2010/main" val="266034253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571626"/>
            <a:ext cx="9905998" cy="928928"/>
          </a:xfrm>
        </p:spPr>
        <p:txBody>
          <a:bodyPr>
            <a:normAutofit/>
          </a:bodyPr>
          <a:lstStyle/>
          <a:p>
            <a:r>
              <a:rPr lang="en-US" sz="3200" b="1" dirty="0" smtClean="0"/>
              <a:t>Rare/ or absent practices</a:t>
            </a:r>
            <a:endParaRPr lang="en-ZA" sz="3200" dirty="0"/>
          </a:p>
        </p:txBody>
      </p:sp>
      <p:sp>
        <p:nvSpPr>
          <p:cNvPr id="3" name="Content Placeholder 2"/>
          <p:cNvSpPr>
            <a:spLocks noGrp="1"/>
          </p:cNvSpPr>
          <p:nvPr>
            <p:ph idx="1"/>
          </p:nvPr>
        </p:nvSpPr>
        <p:spPr>
          <a:xfrm>
            <a:off x="1629507" y="1547446"/>
            <a:ext cx="9401908" cy="4900246"/>
          </a:xfrm>
        </p:spPr>
        <p:txBody>
          <a:bodyPr>
            <a:normAutofit fontScale="92500" lnSpcReduction="20000"/>
          </a:bodyPr>
          <a:lstStyle/>
          <a:p>
            <a:r>
              <a:rPr lang="en-GB" b="1" dirty="0" smtClean="0"/>
              <a:t>Virtual Reality Centre (UP)</a:t>
            </a:r>
          </a:p>
          <a:p>
            <a:pPr lvl="1"/>
            <a:r>
              <a:rPr lang="en-ZA" dirty="0" smtClean="0"/>
              <a:t>Potential – teaching other subjects on campus</a:t>
            </a:r>
          </a:p>
          <a:p>
            <a:pPr lvl="1"/>
            <a:r>
              <a:rPr lang="en-ZA" dirty="0" smtClean="0"/>
              <a:t>Usage - will </a:t>
            </a:r>
            <a:r>
              <a:rPr lang="en-ZA" dirty="0"/>
              <a:t>greatly increase students’ employability as they gain exposure and experience in a simulated </a:t>
            </a:r>
            <a:r>
              <a:rPr lang="en-ZA" dirty="0" smtClean="0"/>
              <a:t>environment</a:t>
            </a:r>
            <a:endParaRPr lang="en-GB" dirty="0"/>
          </a:p>
          <a:p>
            <a:r>
              <a:rPr lang="en-GB" b="1" dirty="0" smtClean="0"/>
              <a:t>Implementation - augmented </a:t>
            </a:r>
            <a:r>
              <a:rPr lang="en-GB" b="1" dirty="0"/>
              <a:t>and virtual </a:t>
            </a:r>
            <a:r>
              <a:rPr lang="en-GB" b="1" dirty="0" smtClean="0"/>
              <a:t>reality</a:t>
            </a:r>
          </a:p>
          <a:p>
            <a:pPr lvl="1"/>
            <a:r>
              <a:rPr lang="en-GB" dirty="0" smtClean="0"/>
              <a:t>Institutions should benchmark</a:t>
            </a:r>
            <a:r>
              <a:rPr lang="en-GB" dirty="0"/>
              <a:t>, research and share current good </a:t>
            </a:r>
            <a:r>
              <a:rPr lang="en-GB" dirty="0" smtClean="0"/>
              <a:t>practices</a:t>
            </a:r>
            <a:endParaRPr lang="en-ZA" dirty="0"/>
          </a:p>
          <a:p>
            <a:r>
              <a:rPr lang="en-GB" b="1" dirty="0" smtClean="0"/>
              <a:t>‘MakerSpace’: Creative Laboratory (UP)</a:t>
            </a:r>
          </a:p>
          <a:p>
            <a:pPr lvl="1"/>
            <a:r>
              <a:rPr lang="en-GB" dirty="0" smtClean="0"/>
              <a:t>Interdisciplinary space - includes </a:t>
            </a:r>
            <a:r>
              <a:rPr lang="en-GB" dirty="0"/>
              <a:t>different technologies (learning artefacts; games, apps, etc</a:t>
            </a:r>
            <a:r>
              <a:rPr lang="en-GB" dirty="0" smtClean="0"/>
              <a:t>.)</a:t>
            </a:r>
          </a:p>
          <a:p>
            <a:pPr lvl="1"/>
            <a:r>
              <a:rPr lang="en-ZA" dirty="0" smtClean="0"/>
              <a:t>People – ideas – collaboration – technical ability – “turn these to reality”</a:t>
            </a:r>
            <a:endParaRPr lang="en-GB" dirty="0" smtClean="0"/>
          </a:p>
          <a:p>
            <a:pPr lvl="1"/>
            <a:r>
              <a:rPr lang="en-ZA" dirty="0"/>
              <a:t>F</a:t>
            </a:r>
            <a:r>
              <a:rPr lang="en-ZA" dirty="0" smtClean="0"/>
              <a:t>acility – offers classes, </a:t>
            </a:r>
            <a:r>
              <a:rPr lang="en-ZA" dirty="0" err="1" smtClean="0"/>
              <a:t>e.g</a:t>
            </a:r>
            <a:r>
              <a:rPr lang="en-ZA" dirty="0" smtClean="0"/>
              <a:t>:  </a:t>
            </a:r>
            <a:r>
              <a:rPr lang="en-ZA" dirty="0" err="1"/>
              <a:t>Arduino</a:t>
            </a:r>
            <a:r>
              <a:rPr lang="en-ZA" dirty="0"/>
              <a:t> electronics and programming, mobile gaming, leatherwork, bookmaking/artist bookmaking, drones, finch robotics, computer-aided design and application </a:t>
            </a:r>
            <a:r>
              <a:rPr lang="en-ZA" dirty="0" smtClean="0"/>
              <a:t>development</a:t>
            </a:r>
            <a:endParaRPr lang="en-ZA" dirty="0"/>
          </a:p>
          <a:p>
            <a:endParaRPr lang="en-ZA" dirty="0"/>
          </a:p>
        </p:txBody>
      </p:sp>
    </p:spTree>
    <p:extLst>
      <p:ext uri="{BB962C8B-B14F-4D97-AF65-F5344CB8AC3E}">
        <p14:creationId xmlns:p14="http://schemas.microsoft.com/office/powerpoint/2010/main" val="189912501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0490" y="1934309"/>
            <a:ext cx="7889631" cy="3108543"/>
          </a:xfrm>
          <a:prstGeom prst="rect">
            <a:avLst/>
          </a:prstGeom>
        </p:spPr>
        <p:txBody>
          <a:bodyPr wrap="square">
            <a:spAutoFit/>
          </a:bodyPr>
          <a:lstStyle/>
          <a:p>
            <a:pPr algn="ctr"/>
            <a:r>
              <a:rPr lang="en-ZA" sz="3600" b="1" dirty="0" smtClean="0"/>
              <a:t>Conclusion</a:t>
            </a:r>
          </a:p>
          <a:p>
            <a:pPr algn="ctr"/>
            <a:endParaRPr lang="en-ZA" sz="3200" dirty="0"/>
          </a:p>
          <a:p>
            <a:pPr algn="ctr"/>
            <a:r>
              <a:rPr lang="en-ZA" sz="3200" dirty="0" smtClean="0"/>
              <a:t>“Through </a:t>
            </a:r>
            <a:r>
              <a:rPr lang="en-ZA" sz="3200" dirty="0"/>
              <a:t>good vision, planning, implementation and development of training and support </a:t>
            </a:r>
            <a:r>
              <a:rPr lang="en-ZA" sz="3200" dirty="0" smtClean="0"/>
              <a:t>- of </a:t>
            </a:r>
            <a:r>
              <a:rPr lang="en-ZA" sz="3200" b="1" dirty="0"/>
              <a:t>teaching and learning with </a:t>
            </a:r>
            <a:r>
              <a:rPr lang="en-ZA" sz="3200" b="1" dirty="0" smtClean="0"/>
              <a:t>technology</a:t>
            </a:r>
            <a:r>
              <a:rPr lang="en-ZA" sz="3200" dirty="0" smtClean="0"/>
              <a:t>, it </a:t>
            </a:r>
            <a:r>
              <a:rPr lang="en-ZA" sz="3200" dirty="0"/>
              <a:t>is possible to create best practices of ICT </a:t>
            </a:r>
            <a:r>
              <a:rPr lang="en-ZA" sz="3200" dirty="0" smtClean="0"/>
              <a:t>use”</a:t>
            </a:r>
            <a:endParaRPr lang="en-ZA" sz="3200" dirty="0"/>
          </a:p>
        </p:txBody>
      </p:sp>
    </p:spTree>
    <p:extLst>
      <p:ext uri="{BB962C8B-B14F-4D97-AF65-F5344CB8AC3E}">
        <p14:creationId xmlns:p14="http://schemas.microsoft.com/office/powerpoint/2010/main" val="39826884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191" y="423133"/>
            <a:ext cx="9905998" cy="1027402"/>
          </a:xfrm>
        </p:spPr>
        <p:txBody>
          <a:bodyPr>
            <a:noAutofit/>
          </a:bodyPr>
          <a:lstStyle/>
          <a:p>
            <a:r>
              <a:rPr lang="en-US" sz="3200" b="1" dirty="0"/>
              <a:t>Guiding principles for conceptualising teaching and learning spaces</a:t>
            </a:r>
            <a:r>
              <a:rPr lang="en-ZA" sz="3200" b="1" dirty="0"/>
              <a:t/>
            </a:r>
            <a:br>
              <a:rPr lang="en-ZA" sz="3200" b="1" dirty="0"/>
            </a:br>
            <a:endParaRPr lang="en-ZA" sz="3200" dirty="0"/>
          </a:p>
        </p:txBody>
      </p:sp>
      <p:sp>
        <p:nvSpPr>
          <p:cNvPr id="3" name="Content Placeholder 2"/>
          <p:cNvSpPr>
            <a:spLocks noGrp="1"/>
          </p:cNvSpPr>
          <p:nvPr>
            <p:ph idx="1"/>
          </p:nvPr>
        </p:nvSpPr>
        <p:spPr>
          <a:xfrm>
            <a:off x="1134794" y="1574800"/>
            <a:ext cx="10078720" cy="5283200"/>
          </a:xfrm>
        </p:spPr>
        <p:txBody>
          <a:bodyPr>
            <a:normAutofit/>
          </a:bodyPr>
          <a:lstStyle/>
          <a:p>
            <a:pPr lvl="0"/>
            <a:r>
              <a:rPr lang="en-GB" dirty="0" smtClean="0"/>
              <a:t>The </a:t>
            </a:r>
            <a:r>
              <a:rPr lang="en-GB" dirty="0"/>
              <a:t>design of </a:t>
            </a:r>
            <a:r>
              <a:rPr lang="en-GB" dirty="0" smtClean="0"/>
              <a:t>more </a:t>
            </a:r>
            <a:r>
              <a:rPr lang="en-GB" b="1" dirty="0"/>
              <a:t>formal physical and online </a:t>
            </a:r>
            <a:r>
              <a:rPr lang="en-GB" dirty="0"/>
              <a:t>“spatial types” </a:t>
            </a:r>
            <a:r>
              <a:rPr lang="en-GB" dirty="0" smtClean="0"/>
              <a:t>– alignment with </a:t>
            </a:r>
            <a:r>
              <a:rPr lang="en-GB" dirty="0"/>
              <a:t>educational </a:t>
            </a:r>
            <a:r>
              <a:rPr lang="en-GB" dirty="0" smtClean="0"/>
              <a:t>philosophies - encourage </a:t>
            </a:r>
            <a:r>
              <a:rPr lang="en-GB" dirty="0"/>
              <a:t>collaborative and engaged </a:t>
            </a:r>
            <a:r>
              <a:rPr lang="en-GB" dirty="0" smtClean="0"/>
              <a:t>learning</a:t>
            </a:r>
            <a:endParaRPr lang="en-ZA" dirty="0"/>
          </a:p>
          <a:p>
            <a:pPr lvl="0"/>
            <a:r>
              <a:rPr lang="en-GB" dirty="0"/>
              <a:t>R</a:t>
            </a:r>
            <a:r>
              <a:rPr lang="en-GB" dirty="0" smtClean="0"/>
              <a:t>ecognise </a:t>
            </a:r>
            <a:r>
              <a:rPr lang="en-GB" dirty="0"/>
              <a:t>the urgent need to </a:t>
            </a:r>
            <a:r>
              <a:rPr lang="en-GB" b="1" dirty="0"/>
              <a:t>upgrade </a:t>
            </a:r>
            <a:r>
              <a:rPr lang="en-GB" dirty="0"/>
              <a:t>lecture </a:t>
            </a:r>
            <a:r>
              <a:rPr lang="en-GB" dirty="0" smtClean="0"/>
              <a:t>venues – however upgrading with expensive venue equipment - will </a:t>
            </a:r>
            <a:r>
              <a:rPr lang="en-GB" dirty="0"/>
              <a:t>not necessarily solve problems</a:t>
            </a:r>
            <a:endParaRPr lang="en-ZA" dirty="0"/>
          </a:p>
          <a:p>
            <a:pPr lvl="0"/>
            <a:r>
              <a:rPr lang="en-GB" b="1" dirty="0"/>
              <a:t>New</a:t>
            </a:r>
            <a:r>
              <a:rPr lang="en-GB" dirty="0"/>
              <a:t> </a:t>
            </a:r>
            <a:r>
              <a:rPr lang="en-GB" dirty="0" smtClean="0"/>
              <a:t>spaces – careful  planning for </a:t>
            </a:r>
            <a:r>
              <a:rPr lang="en-GB" b="1" dirty="0" smtClean="0"/>
              <a:t>large student groups</a:t>
            </a:r>
            <a:endParaRPr lang="en-ZA" b="1" dirty="0"/>
          </a:p>
          <a:p>
            <a:pPr lvl="0"/>
            <a:r>
              <a:rPr lang="en-GB" dirty="0"/>
              <a:t>Student residences and </a:t>
            </a:r>
            <a:r>
              <a:rPr lang="en-GB" dirty="0" smtClean="0"/>
              <a:t>‘near’ </a:t>
            </a:r>
            <a:r>
              <a:rPr lang="en-GB" dirty="0"/>
              <a:t>university off-campus living should be viewed as a </a:t>
            </a:r>
            <a:r>
              <a:rPr lang="en-GB" b="1" dirty="0"/>
              <a:t>seamless </a:t>
            </a:r>
            <a:r>
              <a:rPr lang="en-GB" dirty="0"/>
              <a:t>part of students’ learning experience</a:t>
            </a:r>
            <a:endParaRPr lang="en-ZA" dirty="0"/>
          </a:p>
          <a:p>
            <a:endParaRPr lang="en-ZA" dirty="0"/>
          </a:p>
        </p:txBody>
      </p:sp>
    </p:spTree>
    <p:extLst>
      <p:ext uri="{BB962C8B-B14F-4D97-AF65-F5344CB8AC3E}">
        <p14:creationId xmlns:p14="http://schemas.microsoft.com/office/powerpoint/2010/main" val="27236214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79491"/>
            <a:ext cx="10637520" cy="529562"/>
          </a:xfrm>
        </p:spPr>
        <p:txBody>
          <a:bodyPr>
            <a:normAutofit fontScale="90000"/>
          </a:bodyPr>
          <a:lstStyle/>
          <a:p>
            <a:r>
              <a:rPr lang="en-GB" b="1" dirty="0" smtClean="0"/>
              <a:t>reconfiguring </a:t>
            </a:r>
            <a:r>
              <a:rPr lang="en-GB" b="1" dirty="0"/>
              <a:t>learning </a:t>
            </a:r>
            <a:r>
              <a:rPr lang="en-GB" b="1" dirty="0" smtClean="0"/>
              <a:t>spaces</a:t>
            </a:r>
            <a:endParaRPr lang="en-ZA" b="1"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4666566" y="930087"/>
            <a:ext cx="7431649" cy="5486400"/>
          </a:xfrm>
          <a:prstGeom prst="rect">
            <a:avLst/>
          </a:prstGeom>
        </p:spPr>
      </p:pic>
      <p:sp>
        <p:nvSpPr>
          <p:cNvPr id="5" name="Rectangle 4"/>
          <p:cNvSpPr/>
          <p:nvPr/>
        </p:nvSpPr>
        <p:spPr>
          <a:xfrm>
            <a:off x="5120640" y="1306949"/>
            <a:ext cx="7152640" cy="461665"/>
          </a:xfrm>
          <a:prstGeom prst="rect">
            <a:avLst/>
          </a:prstGeom>
        </p:spPr>
        <p:txBody>
          <a:bodyPr wrap="square">
            <a:spAutoFit/>
          </a:bodyPr>
          <a:lstStyle/>
          <a:p>
            <a:r>
              <a:rPr lang="en-GB" sz="2400" dirty="0">
                <a:solidFill>
                  <a:schemeClr val="bg1"/>
                </a:solidFill>
                <a:latin typeface="Arial" panose="020B0604020202020204" pitchFamily="34" charset="0"/>
                <a:ea typeface="Calibri" panose="020F0502020204030204" pitchFamily="34" charset="0"/>
              </a:rPr>
              <a:t>K</a:t>
            </a:r>
            <a:r>
              <a:rPr lang="en-GB" sz="2400" dirty="0" smtClean="0">
                <a:solidFill>
                  <a:schemeClr val="bg1"/>
                </a:solidFill>
                <a:latin typeface="Arial" panose="020B0604020202020204" pitchFamily="34" charset="0"/>
                <a:ea typeface="Calibri" panose="020F0502020204030204" pitchFamily="34" charset="0"/>
              </a:rPr>
              <a:t>ey drivers</a:t>
            </a:r>
            <a:endParaRPr lang="en-ZA" sz="2400" dirty="0">
              <a:solidFill>
                <a:schemeClr val="bg1"/>
              </a:solidFill>
            </a:endParaRPr>
          </a:p>
        </p:txBody>
      </p:sp>
      <p:sp>
        <p:nvSpPr>
          <p:cNvPr id="6" name="Rectangle 5"/>
          <p:cNvSpPr/>
          <p:nvPr/>
        </p:nvSpPr>
        <p:spPr>
          <a:xfrm>
            <a:off x="4715984" y="5903902"/>
            <a:ext cx="2674130" cy="369332"/>
          </a:xfrm>
          <a:prstGeom prst="rect">
            <a:avLst/>
          </a:prstGeom>
        </p:spPr>
        <p:txBody>
          <a:bodyPr wrap="none">
            <a:spAutoFit/>
          </a:bodyPr>
          <a:lstStyle/>
          <a:p>
            <a:r>
              <a:rPr lang="en-GB"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G I du Plessis, NWU (2017)</a:t>
            </a:r>
            <a:endParaRPr lang="en-ZA"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1125415" y="1195031"/>
            <a:ext cx="3481753" cy="4524315"/>
          </a:xfrm>
          <a:prstGeom prst="rect">
            <a:avLst/>
          </a:prstGeom>
        </p:spPr>
        <p:txBody>
          <a:bodyPr wrap="square">
            <a:spAutoFit/>
          </a:bodyPr>
          <a:lstStyle/>
          <a:p>
            <a:pPr lvl="0"/>
            <a:r>
              <a:rPr lang="en-GB" sz="2400" dirty="0" smtClean="0"/>
              <a:t>NWU Reconfiguring Learning Spaces:</a:t>
            </a:r>
          </a:p>
          <a:p>
            <a:pPr marL="514350" lvl="0" indent="-514350">
              <a:buFont typeface="+mj-lt"/>
              <a:buAutoNum type="arabicPeriod"/>
            </a:pPr>
            <a:r>
              <a:rPr lang="en-GB" sz="2400" dirty="0" smtClean="0"/>
              <a:t>Active </a:t>
            </a:r>
            <a:r>
              <a:rPr lang="en-GB" sz="2400" dirty="0"/>
              <a:t>and collaborative learning </a:t>
            </a:r>
          </a:p>
          <a:p>
            <a:pPr marL="514350" lvl="0" indent="-514350">
              <a:buFont typeface="+mj-lt"/>
              <a:buAutoNum type="arabicPeriod"/>
            </a:pPr>
            <a:r>
              <a:rPr lang="en-GB" sz="2400" dirty="0"/>
              <a:t>Student-faculty interaction </a:t>
            </a:r>
          </a:p>
          <a:p>
            <a:pPr marL="514350" lvl="0" indent="-514350">
              <a:buFont typeface="+mj-lt"/>
              <a:buAutoNum type="arabicPeriod"/>
            </a:pPr>
            <a:r>
              <a:rPr lang="en-GB" sz="2400" dirty="0"/>
              <a:t>Enriching educational experiences </a:t>
            </a:r>
          </a:p>
          <a:p>
            <a:pPr marL="514350" lvl="0" indent="-514350">
              <a:buFont typeface="+mj-lt"/>
              <a:buAutoNum type="arabicPeriod"/>
            </a:pPr>
            <a:r>
              <a:rPr lang="en-GB" sz="2400" dirty="0"/>
              <a:t>Supportive campus environment </a:t>
            </a:r>
          </a:p>
          <a:p>
            <a:pPr marL="514350" lvl="0" indent="-514350">
              <a:buFont typeface="+mj-lt"/>
              <a:buAutoNum type="arabicPeriod"/>
            </a:pPr>
            <a:r>
              <a:rPr lang="en-GB" sz="2400" dirty="0"/>
              <a:t>Level of academic challenge </a:t>
            </a:r>
            <a:endParaRPr lang="en-ZA" sz="2400" dirty="0"/>
          </a:p>
        </p:txBody>
      </p:sp>
    </p:spTree>
    <p:extLst>
      <p:ext uri="{BB962C8B-B14F-4D97-AF65-F5344CB8AC3E}">
        <p14:creationId xmlns:p14="http://schemas.microsoft.com/office/powerpoint/2010/main" val="14003237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8360" y="201958"/>
            <a:ext cx="9905998" cy="956282"/>
          </a:xfrm>
        </p:spPr>
        <p:txBody>
          <a:bodyPr>
            <a:normAutofit fontScale="90000"/>
          </a:bodyPr>
          <a:lstStyle/>
          <a:p>
            <a:r>
              <a:rPr lang="en-US" b="1" dirty="0"/>
              <a:t>Good </a:t>
            </a:r>
            <a:r>
              <a:rPr lang="en-US" b="1" dirty="0" smtClean="0"/>
              <a:t>practices: </a:t>
            </a:r>
            <a:r>
              <a:rPr lang="en-US" b="1" dirty="0"/>
              <a:t>all universities should </a:t>
            </a:r>
            <a:r>
              <a:rPr lang="en-US" b="1" dirty="0" smtClean="0"/>
              <a:t>do…</a:t>
            </a:r>
            <a:r>
              <a:rPr lang="en-ZA" b="1" dirty="0"/>
              <a:t/>
            </a:r>
            <a:br>
              <a:rPr lang="en-ZA" b="1" dirty="0"/>
            </a:br>
            <a:endParaRPr lang="en-ZA" dirty="0"/>
          </a:p>
        </p:txBody>
      </p:sp>
      <p:sp>
        <p:nvSpPr>
          <p:cNvPr id="3" name="Content Placeholder 2"/>
          <p:cNvSpPr>
            <a:spLocks noGrp="1"/>
          </p:cNvSpPr>
          <p:nvPr>
            <p:ph idx="1"/>
          </p:nvPr>
        </p:nvSpPr>
        <p:spPr>
          <a:xfrm>
            <a:off x="1141412" y="926123"/>
            <a:ext cx="9905999" cy="5476240"/>
          </a:xfrm>
        </p:spPr>
        <p:txBody>
          <a:bodyPr>
            <a:normAutofit/>
          </a:bodyPr>
          <a:lstStyle/>
          <a:p>
            <a:pPr marL="0" indent="0">
              <a:buNone/>
            </a:pPr>
            <a:r>
              <a:rPr lang="en-GB" b="1" dirty="0"/>
              <a:t>Physical infrastructure (“the plant”)</a:t>
            </a:r>
            <a:endParaRPr lang="en-ZA" b="1" dirty="0"/>
          </a:p>
          <a:p>
            <a:r>
              <a:rPr lang="en-GB" dirty="0" smtClean="0"/>
              <a:t>24/7 </a:t>
            </a:r>
            <a:r>
              <a:rPr lang="en-GB" dirty="0"/>
              <a:t>safe and secure learning spaces available to all students </a:t>
            </a:r>
            <a:endParaRPr lang="en-GB" dirty="0" smtClean="0"/>
          </a:p>
          <a:p>
            <a:r>
              <a:rPr lang="en-GB" dirty="0" smtClean="0"/>
              <a:t>Optimal </a:t>
            </a:r>
            <a:r>
              <a:rPr lang="en-GB" dirty="0"/>
              <a:t>use of open and unused indoor and outdoor </a:t>
            </a:r>
            <a:r>
              <a:rPr lang="en-GB" dirty="0" smtClean="0"/>
              <a:t>spaces</a:t>
            </a:r>
          </a:p>
          <a:p>
            <a:pPr lvl="1"/>
            <a:r>
              <a:rPr lang="en-ZA" dirty="0"/>
              <a:t>Vaal University of Technology -“disability unit” - additional facilities - a braille room</a:t>
            </a:r>
          </a:p>
          <a:p>
            <a:pPr lvl="1"/>
            <a:r>
              <a:rPr lang="en-ZA" dirty="0"/>
              <a:t>Universities – Venda &amp; Limpopo - repurposing existing buildings and “dead-spaces”</a:t>
            </a:r>
          </a:p>
          <a:p>
            <a:pPr lvl="1"/>
            <a:r>
              <a:rPr lang="en-ZA" dirty="0"/>
              <a:t>Limpopo &amp; UJ - outdoor learning spaces with Wi-Fi hotspots - added tables and chairs in large passages and unused corners, as well as outside under trees and canvas gazebo</a:t>
            </a:r>
          </a:p>
          <a:p>
            <a:pPr lvl="1"/>
            <a:r>
              <a:rPr lang="en-ZA" dirty="0"/>
              <a:t>CUT - utilised green spaces- removal of tar roads – replacement with plants, paving and benches. </a:t>
            </a:r>
          </a:p>
          <a:p>
            <a:r>
              <a:rPr lang="en-GB" dirty="0" smtClean="0"/>
              <a:t>Join </a:t>
            </a:r>
            <a:r>
              <a:rPr lang="en-GB" dirty="0"/>
              <a:t>forces with other universities and local authorities to create new </a:t>
            </a:r>
            <a:r>
              <a:rPr lang="en-GB" dirty="0" smtClean="0"/>
              <a:t>spaces</a:t>
            </a:r>
          </a:p>
          <a:p>
            <a:pPr lvl="1"/>
            <a:r>
              <a:rPr lang="en-ZA" dirty="0" smtClean="0"/>
              <a:t>UNISA, Walter </a:t>
            </a:r>
            <a:r>
              <a:rPr lang="en-ZA" dirty="0" err="1"/>
              <a:t>Sisulu</a:t>
            </a:r>
            <a:r>
              <a:rPr lang="en-ZA" dirty="0"/>
              <a:t> University and Fort Hare University </a:t>
            </a:r>
            <a:r>
              <a:rPr lang="en-ZA" dirty="0" smtClean="0"/>
              <a:t>– collaboration -  </a:t>
            </a:r>
            <a:r>
              <a:rPr lang="en-ZA" dirty="0"/>
              <a:t>build a library in East London </a:t>
            </a:r>
          </a:p>
          <a:p>
            <a:endParaRPr lang="en-ZA" dirty="0"/>
          </a:p>
          <a:p>
            <a:endParaRPr lang="en-ZA" dirty="0"/>
          </a:p>
          <a:p>
            <a:endParaRPr lang="en-ZA" dirty="0"/>
          </a:p>
          <a:p>
            <a:endParaRPr lang="en-ZA" dirty="0"/>
          </a:p>
          <a:p>
            <a:endParaRPr lang="en-ZA" dirty="0"/>
          </a:p>
          <a:p>
            <a:pPr lvl="1"/>
            <a:endParaRPr lang="en-ZA" dirty="0"/>
          </a:p>
          <a:p>
            <a:endParaRPr lang="en-ZA" dirty="0"/>
          </a:p>
          <a:p>
            <a:pPr lvl="1"/>
            <a:endParaRPr lang="en-ZA" dirty="0"/>
          </a:p>
          <a:p>
            <a:endParaRPr lang="en-ZA" dirty="0"/>
          </a:p>
          <a:p>
            <a:pPr marL="0" indent="0">
              <a:buNone/>
            </a:pPr>
            <a:endParaRPr lang="en-GB" b="1" dirty="0" smtClean="0"/>
          </a:p>
        </p:txBody>
      </p:sp>
    </p:spTree>
    <p:extLst>
      <p:ext uri="{BB962C8B-B14F-4D97-AF65-F5344CB8AC3E}">
        <p14:creationId xmlns:p14="http://schemas.microsoft.com/office/powerpoint/2010/main" val="2236323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8360" y="201958"/>
            <a:ext cx="9905998" cy="956282"/>
          </a:xfrm>
        </p:spPr>
        <p:txBody>
          <a:bodyPr>
            <a:normAutofit fontScale="90000"/>
          </a:bodyPr>
          <a:lstStyle/>
          <a:p>
            <a:r>
              <a:rPr lang="en-US" b="1" dirty="0"/>
              <a:t>Good </a:t>
            </a:r>
            <a:r>
              <a:rPr lang="en-US" b="1" dirty="0" smtClean="0"/>
              <a:t>practices: </a:t>
            </a:r>
            <a:r>
              <a:rPr lang="en-US" b="1" dirty="0"/>
              <a:t>all universities should </a:t>
            </a:r>
            <a:r>
              <a:rPr lang="en-US" b="1" dirty="0" smtClean="0"/>
              <a:t>do…</a:t>
            </a:r>
            <a:r>
              <a:rPr lang="en-ZA" b="1" dirty="0"/>
              <a:t/>
            </a:r>
            <a:br>
              <a:rPr lang="en-ZA" b="1" dirty="0"/>
            </a:br>
            <a:endParaRPr lang="en-ZA" dirty="0"/>
          </a:p>
        </p:txBody>
      </p:sp>
      <p:sp>
        <p:nvSpPr>
          <p:cNvPr id="3" name="Content Placeholder 2"/>
          <p:cNvSpPr>
            <a:spLocks noGrp="1"/>
          </p:cNvSpPr>
          <p:nvPr>
            <p:ph idx="1"/>
          </p:nvPr>
        </p:nvSpPr>
        <p:spPr>
          <a:xfrm>
            <a:off x="1399320" y="902677"/>
            <a:ext cx="10054126" cy="5756031"/>
          </a:xfrm>
        </p:spPr>
        <p:txBody>
          <a:bodyPr>
            <a:normAutofit lnSpcReduction="10000"/>
          </a:bodyPr>
          <a:lstStyle/>
          <a:p>
            <a:pPr marL="0" indent="0">
              <a:buNone/>
            </a:pPr>
            <a:r>
              <a:rPr lang="en-GB" b="1" dirty="0" smtClean="0"/>
              <a:t>Digital </a:t>
            </a:r>
            <a:r>
              <a:rPr lang="en-GB" b="1" dirty="0"/>
              <a:t>learning spaces</a:t>
            </a:r>
            <a:endParaRPr lang="en-ZA" b="1" dirty="0"/>
          </a:p>
          <a:p>
            <a:r>
              <a:rPr lang="en-GB" dirty="0"/>
              <a:t>Provide a stable, reliable, scalable, and </a:t>
            </a:r>
            <a:r>
              <a:rPr lang="en-GB" dirty="0" smtClean="0"/>
              <a:t>accessible LMS</a:t>
            </a:r>
          </a:p>
          <a:p>
            <a:pPr lvl="1"/>
            <a:r>
              <a:rPr lang="en-ZA" dirty="0"/>
              <a:t>U</a:t>
            </a:r>
            <a:r>
              <a:rPr lang="en-ZA" dirty="0" smtClean="0"/>
              <a:t>niversities - critical upgrades - and </a:t>
            </a:r>
            <a:r>
              <a:rPr lang="en-ZA" dirty="0"/>
              <a:t>switching </a:t>
            </a:r>
            <a:r>
              <a:rPr lang="en-ZA" dirty="0" smtClean="0"/>
              <a:t>to single </a:t>
            </a:r>
            <a:r>
              <a:rPr lang="en-ZA" dirty="0"/>
              <a:t>LMS </a:t>
            </a:r>
            <a:endParaRPr lang="en-ZA" dirty="0" smtClean="0"/>
          </a:p>
          <a:p>
            <a:pPr lvl="1"/>
            <a:r>
              <a:rPr lang="en-ZA" dirty="0" smtClean="0"/>
              <a:t>UWC - migrating Student </a:t>
            </a:r>
            <a:r>
              <a:rPr lang="en-ZA" dirty="0"/>
              <a:t>Administration System to a Microsoft.NET </a:t>
            </a:r>
            <a:r>
              <a:rPr lang="en-ZA" dirty="0" smtClean="0"/>
              <a:t>platform - promote stability</a:t>
            </a:r>
          </a:p>
          <a:p>
            <a:pPr lvl="1"/>
            <a:r>
              <a:rPr lang="en-ZA" dirty="0" smtClean="0"/>
              <a:t>VUT - migrating to one </a:t>
            </a:r>
            <a:r>
              <a:rPr lang="en-ZA" dirty="0"/>
              <a:t>system (</a:t>
            </a:r>
            <a:r>
              <a:rPr lang="en-ZA" dirty="0" smtClean="0"/>
              <a:t>Blackboard) - cloud </a:t>
            </a:r>
            <a:r>
              <a:rPr lang="en-ZA" dirty="0"/>
              <a:t>hosted </a:t>
            </a:r>
            <a:r>
              <a:rPr lang="en-ZA" dirty="0" smtClean="0"/>
              <a:t>- stability</a:t>
            </a:r>
            <a:endParaRPr lang="en-ZA" dirty="0"/>
          </a:p>
          <a:p>
            <a:r>
              <a:rPr lang="en-GB" dirty="0" smtClean="0"/>
              <a:t>Design </a:t>
            </a:r>
            <a:r>
              <a:rPr lang="en-GB" dirty="0"/>
              <a:t>online learning resources to cater for all </a:t>
            </a:r>
            <a:r>
              <a:rPr lang="en-GB" dirty="0" smtClean="0"/>
              <a:t>demographics [</a:t>
            </a:r>
            <a:r>
              <a:rPr lang="en-ZA" i="1" dirty="0" smtClean="0"/>
              <a:t>students </a:t>
            </a:r>
            <a:r>
              <a:rPr lang="en-ZA" i="1" dirty="0"/>
              <a:t>without Internet access at home, disabled students, and students without their own </a:t>
            </a:r>
            <a:r>
              <a:rPr lang="en-ZA" i="1" dirty="0" smtClean="0"/>
              <a:t>devices]</a:t>
            </a:r>
          </a:p>
          <a:p>
            <a:pPr lvl="1"/>
            <a:r>
              <a:rPr lang="en-ZA" dirty="0" smtClean="0"/>
              <a:t>UNISA – and Correctional Services – enable incarcerated </a:t>
            </a:r>
            <a:r>
              <a:rPr lang="en-ZA" dirty="0"/>
              <a:t>students to gain access to the institutional </a:t>
            </a:r>
            <a:r>
              <a:rPr lang="en-ZA" dirty="0" smtClean="0"/>
              <a:t>LMS</a:t>
            </a:r>
            <a:endParaRPr lang="en-ZA" dirty="0"/>
          </a:p>
          <a:p>
            <a:pPr lvl="1"/>
            <a:r>
              <a:rPr lang="en-ZA" dirty="0" smtClean="0"/>
              <a:t>Rhodes </a:t>
            </a:r>
            <a:r>
              <a:rPr lang="en-ZA" dirty="0"/>
              <a:t>University is developing a “</a:t>
            </a:r>
            <a:r>
              <a:rPr lang="en-ZA" dirty="0" err="1"/>
              <a:t>digsnet</a:t>
            </a:r>
            <a:r>
              <a:rPr lang="en-ZA" dirty="0"/>
              <a:t>” system </a:t>
            </a:r>
            <a:r>
              <a:rPr lang="en-ZA" dirty="0" smtClean="0"/>
              <a:t>– enable students </a:t>
            </a:r>
            <a:r>
              <a:rPr lang="en-ZA" dirty="0"/>
              <a:t>to access to University’s Internet from some buildings in </a:t>
            </a:r>
            <a:r>
              <a:rPr lang="en-ZA" dirty="0" smtClean="0"/>
              <a:t>town</a:t>
            </a:r>
          </a:p>
          <a:p>
            <a:pPr lvl="1"/>
            <a:r>
              <a:rPr lang="en-ZA" dirty="0" smtClean="0"/>
              <a:t>A </a:t>
            </a:r>
            <a:r>
              <a:rPr lang="en-ZA" dirty="0"/>
              <a:t>number of universities are providing first-year students with devices such as laptops or tablets. </a:t>
            </a:r>
          </a:p>
          <a:p>
            <a:pPr marL="0" indent="0">
              <a:buNone/>
            </a:pPr>
            <a:endParaRPr lang="en-GB" dirty="0" smtClean="0"/>
          </a:p>
        </p:txBody>
      </p:sp>
    </p:spTree>
    <p:extLst>
      <p:ext uri="{BB962C8B-B14F-4D97-AF65-F5344CB8AC3E}">
        <p14:creationId xmlns:p14="http://schemas.microsoft.com/office/powerpoint/2010/main" val="7110581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1364152" y="398584"/>
            <a:ext cx="9905999" cy="5498123"/>
          </a:xfrm>
        </p:spPr>
        <p:txBody>
          <a:bodyPr>
            <a:normAutofit fontScale="77500" lnSpcReduction="20000"/>
          </a:bodyPr>
          <a:lstStyle/>
          <a:p>
            <a:pPr marL="0" indent="0">
              <a:buNone/>
            </a:pPr>
            <a:r>
              <a:rPr lang="en-US" sz="4400" b="1" dirty="0" smtClean="0"/>
              <a:t>Good practices: all universities should do…</a:t>
            </a:r>
            <a:r>
              <a:rPr lang="en-ZA" b="1" dirty="0" smtClean="0"/>
              <a:t/>
            </a:r>
            <a:br>
              <a:rPr lang="en-ZA" b="1" dirty="0" smtClean="0"/>
            </a:br>
            <a:endParaRPr lang="en-GB" dirty="0"/>
          </a:p>
          <a:p>
            <a:r>
              <a:rPr lang="en-GB" sz="2800" dirty="0" smtClean="0"/>
              <a:t>When </a:t>
            </a:r>
            <a:r>
              <a:rPr lang="en-GB" sz="2800" dirty="0"/>
              <a:t>planning and designing new or redesigning learning spaces, involve all role players and </a:t>
            </a:r>
            <a:r>
              <a:rPr lang="en-GB" sz="2800" b="1" dirty="0"/>
              <a:t>stakeholders</a:t>
            </a:r>
          </a:p>
          <a:p>
            <a:pPr lvl="1"/>
            <a:r>
              <a:rPr lang="en-ZA" sz="2400" dirty="0"/>
              <a:t>Facilities and Infrastructure Planning, T&amp;L units, Faculties, Time-table committee, ICS and ‘student voices’</a:t>
            </a:r>
          </a:p>
          <a:p>
            <a:pPr lvl="1"/>
            <a:r>
              <a:rPr lang="en-GB" sz="2400" dirty="0"/>
              <a:t>Venue use should be organised centrally for lecturing </a:t>
            </a:r>
            <a:r>
              <a:rPr lang="en-GB" sz="2400" dirty="0" smtClean="0"/>
              <a:t>timetable</a:t>
            </a:r>
          </a:p>
          <a:p>
            <a:pPr marL="457200" lvl="1" indent="0">
              <a:buNone/>
            </a:pPr>
            <a:endParaRPr lang="en-GB" dirty="0" smtClean="0"/>
          </a:p>
          <a:p>
            <a:pPr marL="457200" lvl="1" indent="0">
              <a:buNone/>
            </a:pPr>
            <a:endParaRPr lang="en-GB" dirty="0"/>
          </a:p>
          <a:p>
            <a:pPr marL="0" indent="0">
              <a:buNone/>
            </a:pPr>
            <a:r>
              <a:rPr lang="en-GB" sz="3400" b="1" dirty="0" smtClean="0"/>
              <a:t>DESIRABLE PRACTICES</a:t>
            </a:r>
            <a:endParaRPr lang="en-GB" sz="3400" b="1" dirty="0"/>
          </a:p>
          <a:p>
            <a:r>
              <a:rPr lang="en-GB" sz="2800" dirty="0"/>
              <a:t>Spatial design of lecture venues should be versatile, modifiable, flexible, allow flow; and be amenable to eLearning</a:t>
            </a:r>
          </a:p>
          <a:p>
            <a:pPr lvl="1"/>
            <a:r>
              <a:rPr lang="en-ZA" sz="2500" dirty="0"/>
              <a:t>Rhodes University – shift away from building large lecture venues – focus on flexible spaces that can be used in different </a:t>
            </a:r>
            <a:r>
              <a:rPr lang="en-ZA" sz="2500" dirty="0" smtClean="0"/>
              <a:t>ways</a:t>
            </a:r>
            <a:endParaRPr lang="en-ZA" sz="2500" dirty="0"/>
          </a:p>
          <a:p>
            <a:pPr marL="457200" lvl="1" indent="0">
              <a:buNone/>
            </a:pPr>
            <a:endParaRPr lang="en-GB" dirty="0"/>
          </a:p>
          <a:p>
            <a:endParaRPr lang="en-ZA" dirty="0"/>
          </a:p>
          <a:p>
            <a:pPr lvl="1"/>
            <a:endParaRPr lang="en-ZA" dirty="0"/>
          </a:p>
        </p:txBody>
      </p:sp>
    </p:spTree>
    <p:extLst>
      <p:ext uri="{BB962C8B-B14F-4D97-AF65-F5344CB8AC3E}">
        <p14:creationId xmlns:p14="http://schemas.microsoft.com/office/powerpoint/2010/main" val="17908943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xmlns=""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Civic</Template>
  <TotalTime>1342</TotalTime>
  <Words>4776</Words>
  <Application>Microsoft Office PowerPoint</Application>
  <PresentationFormat>Custom</PresentationFormat>
  <Paragraphs>405</Paragraphs>
  <Slides>48</Slides>
  <Notes>0</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Circuit</vt:lpstr>
      <vt:lpstr>Code of Good Practice A practical guide </vt:lpstr>
      <vt:lpstr>Overview</vt:lpstr>
      <vt:lpstr>A.  Teaching and Learning Spaces </vt:lpstr>
      <vt:lpstr>the need to create flexible learning spaces</vt:lpstr>
      <vt:lpstr>Guiding principles for conceptualising teaching and learning spaces </vt:lpstr>
      <vt:lpstr>reconfiguring learning spaces</vt:lpstr>
      <vt:lpstr>Good practices: all universities should do… </vt:lpstr>
      <vt:lpstr>Good practices: all universities should do… </vt:lpstr>
      <vt:lpstr>PowerPoint Presentation</vt:lpstr>
      <vt:lpstr>Noteworthy Practices </vt:lpstr>
      <vt:lpstr>B.  Learning ICT Infrastructure, access and  support </vt:lpstr>
      <vt:lpstr>Risks &amp; Governance </vt:lpstr>
      <vt:lpstr>GUIDING PRINCIPLES</vt:lpstr>
      <vt:lpstr>Good practices: all universities should do…</vt:lpstr>
      <vt:lpstr>desirable PRACTICES</vt:lpstr>
      <vt:lpstr>desirable PRACTICES</vt:lpstr>
      <vt:lpstr>Noteworthy PRACTICES</vt:lpstr>
      <vt:lpstr>Rare/ or absent PRACTICES IN sa</vt:lpstr>
      <vt:lpstr>C.  Libraries and information literacy</vt:lpstr>
      <vt:lpstr>Guiding principles</vt:lpstr>
      <vt:lpstr>Guiding principles</vt:lpstr>
      <vt:lpstr>Good practices: universities should do…</vt:lpstr>
      <vt:lpstr>Good practices: universities should do…</vt:lpstr>
      <vt:lpstr>Good practices: universities should do…</vt:lpstr>
      <vt:lpstr>Good practices: universities should do…</vt:lpstr>
      <vt:lpstr>Desirable practices</vt:lpstr>
      <vt:lpstr>Noteworthy PRACTICES</vt:lpstr>
      <vt:lpstr>Noteworthy PRACTICES</vt:lpstr>
      <vt:lpstr>Noteworthy PRACTICES</vt:lpstr>
      <vt:lpstr>Noteworthy PRACTICES</vt:lpstr>
      <vt:lpstr>rare or absent in SA</vt:lpstr>
      <vt:lpstr>D. Technology-enhanced teaching and learning</vt:lpstr>
      <vt:lpstr>Guiding principles</vt:lpstr>
      <vt:lpstr>Guiding principles</vt:lpstr>
      <vt:lpstr>Good practices: all universities should do…</vt:lpstr>
      <vt:lpstr>Good practices: all universities should do…</vt:lpstr>
      <vt:lpstr>Desirable practices</vt:lpstr>
      <vt:lpstr>PowerPoint Presentation</vt:lpstr>
      <vt:lpstr>E. ‘Training &amp; Support’ for Teaching &amp; Learning with Technology</vt:lpstr>
      <vt:lpstr>Guiding Principles</vt:lpstr>
      <vt:lpstr>Guiding Principles</vt:lpstr>
      <vt:lpstr>Good practices: all universities should do…</vt:lpstr>
      <vt:lpstr>Good practices: all universities should do…</vt:lpstr>
      <vt:lpstr>Desirable practices</vt:lpstr>
      <vt:lpstr>Desirable practices</vt:lpstr>
      <vt:lpstr>Noteworthy practices </vt:lpstr>
      <vt:lpstr>Rare/ or absent practices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Codes of Good Practice A practical guide</dc:title>
  <dc:creator>De Wet, Thea</dc:creator>
  <cp:lastModifiedBy>Juliet Stoltenkamp</cp:lastModifiedBy>
  <cp:revision>351</cp:revision>
  <dcterms:created xsi:type="dcterms:W3CDTF">2017-11-22T02:46:45Z</dcterms:created>
  <dcterms:modified xsi:type="dcterms:W3CDTF">2017-11-28T11:03:18Z</dcterms:modified>
</cp:coreProperties>
</file>